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9" r:id="rId9"/>
    <p:sldId id="278" r:id="rId10"/>
    <p:sldId id="267" r:id="rId11"/>
    <p:sldId id="268" r:id="rId12"/>
    <p:sldId id="276" r:id="rId13"/>
    <p:sldId id="280" r:id="rId14"/>
    <p:sldId id="281" r:id="rId15"/>
    <p:sldId id="282" r:id="rId16"/>
    <p:sldId id="270" r:id="rId17"/>
    <p:sldId id="284" r:id="rId18"/>
    <p:sldId id="283" r:id="rId19"/>
    <p:sldId id="271" r:id="rId20"/>
    <p:sldId id="285" r:id="rId21"/>
    <p:sldId id="273" r:id="rId22"/>
  </p:sldIdLst>
  <p:sldSz cx="18288000" cy="10287000"/>
  <p:notesSz cx="6858000" cy="9144000"/>
  <p:embeddedFontLst>
    <p:embeddedFont>
      <p:font typeface="Open Sans Light Bold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T Firs Neue" charset="0"/>
      <p:regular r:id="rId29"/>
    </p:embeddedFont>
    <p:embeddedFont>
      <p:font typeface="TT Norms Bold" charset="0"/>
      <p:regular r:id="rId30"/>
    </p:embeddedFont>
    <p:embeddedFont>
      <p:font typeface="ITC Bauhaus Bold" charset="0"/>
      <p:regular r:id="rId31"/>
    </p:embeddedFont>
    <p:embeddedFont>
      <p:font typeface="TT Norms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B771-8E13-4AC7-8BA0-8C427CA30B33}" type="datetimeFigureOut">
              <a:rPr lang="es-AR" smtClean="0"/>
              <a:t>12/6/2023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F9CD-43E5-46D1-9431-F46CDC1EEF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634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23719c3d7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e23719c3d7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e23719c3d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e23719c3d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e23719c3d7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e23719c3d7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rive.google.com/file/d/18C_dN38qfmAMKSAMZBJwk0SURp5ELFlW/view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0.svg"/><Relationship Id="rId4" Type="http://schemas.openxmlformats.org/officeDocument/2006/relationships/image" Target="../media/image3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3.svg"/><Relationship Id="rId9" Type="http://schemas.openxmlformats.org/officeDocument/2006/relationships/hyperlink" Target="https://forms.gle/zhPg6VoFmmsxbFG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81256" y="6172200"/>
            <a:ext cx="16016916" cy="3086100"/>
            <a:chOff x="0" y="0"/>
            <a:chExt cx="421844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447" cy="812800"/>
            </a:xfrm>
            <a:custGeom>
              <a:avLst/>
              <a:gdLst/>
              <a:ahLst/>
              <a:cxnLst/>
              <a:rect l="l" t="t" r="r" b="b"/>
              <a:pathLst>
                <a:path w="4218447" h="812800">
                  <a:moveTo>
                    <a:pt x="13051" y="0"/>
                  </a:moveTo>
                  <a:lnTo>
                    <a:pt x="4205396" y="0"/>
                  </a:lnTo>
                  <a:cubicBezTo>
                    <a:pt x="4208857" y="0"/>
                    <a:pt x="4212177" y="1375"/>
                    <a:pt x="4214624" y="3822"/>
                  </a:cubicBezTo>
                  <a:cubicBezTo>
                    <a:pt x="4217072" y="6270"/>
                    <a:pt x="4218447" y="9589"/>
                    <a:pt x="4218447" y="13051"/>
                  </a:cubicBezTo>
                  <a:lnTo>
                    <a:pt x="4218447" y="799749"/>
                  </a:lnTo>
                  <a:cubicBezTo>
                    <a:pt x="4218447" y="803211"/>
                    <a:pt x="4217072" y="806530"/>
                    <a:pt x="4214624" y="808978"/>
                  </a:cubicBezTo>
                  <a:cubicBezTo>
                    <a:pt x="4212177" y="811425"/>
                    <a:pt x="4208857" y="812800"/>
                    <a:pt x="4205396" y="812800"/>
                  </a:cubicBezTo>
                  <a:lnTo>
                    <a:pt x="13051" y="812800"/>
                  </a:lnTo>
                  <a:cubicBezTo>
                    <a:pt x="9589" y="812800"/>
                    <a:pt x="6270" y="811425"/>
                    <a:pt x="3822" y="808978"/>
                  </a:cubicBezTo>
                  <a:cubicBezTo>
                    <a:pt x="1375" y="806530"/>
                    <a:pt x="0" y="803211"/>
                    <a:pt x="0" y="799749"/>
                  </a:cubicBezTo>
                  <a:lnTo>
                    <a:pt x="0" y="13051"/>
                  </a:lnTo>
                  <a:cubicBezTo>
                    <a:pt x="0" y="9589"/>
                    <a:pt x="1375" y="6270"/>
                    <a:pt x="3822" y="3822"/>
                  </a:cubicBezTo>
                  <a:cubicBezTo>
                    <a:pt x="6270" y="1375"/>
                    <a:pt x="9589" y="0"/>
                    <a:pt x="13051" y="0"/>
                  </a:cubicBezTo>
                  <a:close/>
                </a:path>
              </a:pathLst>
            </a:custGeom>
            <a:solidFill>
              <a:srgbClr val="F9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404991" y="1047750"/>
            <a:ext cx="5328057" cy="5260246"/>
          </a:xfrm>
          <a:custGeom>
            <a:avLst/>
            <a:gdLst/>
            <a:ahLst/>
            <a:cxnLst/>
            <a:rect l="l" t="t" r="r" b="b"/>
            <a:pathLst>
              <a:path w="5328057" h="5260246">
                <a:moveTo>
                  <a:pt x="0" y="0"/>
                </a:moveTo>
                <a:lnTo>
                  <a:pt x="5328058" y="0"/>
                </a:lnTo>
                <a:lnTo>
                  <a:pt x="5328058" y="5260246"/>
                </a:lnTo>
                <a:lnTo>
                  <a:pt x="0" y="5260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10832" y="3712153"/>
            <a:ext cx="4689257" cy="1532437"/>
          </a:xfrm>
          <a:custGeom>
            <a:avLst/>
            <a:gdLst/>
            <a:ahLst/>
            <a:cxnLst/>
            <a:rect l="l" t="t" r="r" b="b"/>
            <a:pathLst>
              <a:path w="4689257" h="1532437">
                <a:moveTo>
                  <a:pt x="0" y="0"/>
                </a:moveTo>
                <a:lnTo>
                  <a:pt x="4689257" y="0"/>
                </a:lnTo>
                <a:lnTo>
                  <a:pt x="4689257" y="1532436"/>
                </a:lnTo>
                <a:lnTo>
                  <a:pt x="0" y="1532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10832" y="2492156"/>
            <a:ext cx="4689257" cy="1067399"/>
          </a:xfrm>
          <a:custGeom>
            <a:avLst/>
            <a:gdLst/>
            <a:ahLst/>
            <a:cxnLst/>
            <a:rect l="l" t="t" r="r" b="b"/>
            <a:pathLst>
              <a:path w="4689257" h="1067399">
                <a:moveTo>
                  <a:pt x="0" y="0"/>
                </a:moveTo>
                <a:lnTo>
                  <a:pt x="4689257" y="0"/>
                </a:lnTo>
                <a:lnTo>
                  <a:pt x="4689257" y="1067399"/>
                </a:lnTo>
                <a:lnTo>
                  <a:pt x="0" y="106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796144" y="-607945"/>
            <a:ext cx="3151695" cy="1954051"/>
          </a:xfrm>
          <a:custGeom>
            <a:avLst/>
            <a:gdLst/>
            <a:ahLst/>
            <a:cxnLst/>
            <a:rect l="l" t="t" r="r" b="b"/>
            <a:pathLst>
              <a:path w="3151695" h="1954051">
                <a:moveTo>
                  <a:pt x="0" y="0"/>
                </a:moveTo>
                <a:lnTo>
                  <a:pt x="3151695" y="0"/>
                </a:lnTo>
                <a:lnTo>
                  <a:pt x="3151695" y="1954051"/>
                </a:lnTo>
                <a:lnTo>
                  <a:pt x="0" y="1954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575848" y="0"/>
            <a:ext cx="3151695" cy="1954051"/>
          </a:xfrm>
          <a:custGeom>
            <a:avLst/>
            <a:gdLst/>
            <a:ahLst/>
            <a:cxnLst/>
            <a:rect l="l" t="t" r="r" b="b"/>
            <a:pathLst>
              <a:path w="3151695" h="1954051">
                <a:moveTo>
                  <a:pt x="3151696" y="0"/>
                </a:moveTo>
                <a:lnTo>
                  <a:pt x="0" y="0"/>
                </a:lnTo>
                <a:lnTo>
                  <a:pt x="0" y="1954051"/>
                </a:lnTo>
                <a:lnTo>
                  <a:pt x="3151696" y="1954051"/>
                </a:lnTo>
                <a:lnTo>
                  <a:pt x="31516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276070" y="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4053553" y="6172200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45387" y="2490814"/>
              <a:ext cx="2624027" cy="1194679"/>
            </a:xfrm>
            <a:custGeom>
              <a:avLst/>
              <a:gdLst/>
              <a:ahLst/>
              <a:cxnLst/>
              <a:rect l="l" t="t" r="r" b="b"/>
              <a:pathLst>
                <a:path w="2624027" h="1194679">
                  <a:moveTo>
                    <a:pt x="0" y="0"/>
                  </a:moveTo>
                  <a:lnTo>
                    <a:pt x="2624026" y="0"/>
                  </a:lnTo>
                  <a:lnTo>
                    <a:pt x="2624026" y="1194679"/>
                  </a:lnTo>
                  <a:lnTo>
                    <a:pt x="0" y="119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235477" y="588897"/>
              <a:ext cx="1643846" cy="1468503"/>
            </a:xfrm>
            <a:custGeom>
              <a:avLst/>
              <a:gdLst/>
              <a:ahLst/>
              <a:cxnLst/>
              <a:rect l="l" t="t" r="r" b="b"/>
              <a:pathLst>
                <a:path w="1643846" h="1468503">
                  <a:moveTo>
                    <a:pt x="0" y="0"/>
                  </a:moveTo>
                  <a:lnTo>
                    <a:pt x="1643846" y="0"/>
                  </a:lnTo>
                  <a:lnTo>
                    <a:pt x="1643846" y="1468503"/>
                  </a:lnTo>
                  <a:lnTo>
                    <a:pt x="0" y="1468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3553322" y="7487947"/>
            <a:ext cx="8402246" cy="122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30"/>
              </a:lnSpc>
            </a:pPr>
            <a:r>
              <a:rPr lang="en-US" sz="4307">
                <a:solidFill>
                  <a:srgbClr val="000000"/>
                </a:solidFill>
                <a:latin typeface="Open Sans Light Bold"/>
              </a:rPr>
              <a:t>Tramo Formativo: </a:t>
            </a:r>
          </a:p>
          <a:p>
            <a:pPr>
              <a:lnSpc>
                <a:spcPts val="3796"/>
              </a:lnSpc>
            </a:pPr>
            <a:r>
              <a:rPr lang="en-US" sz="2711">
                <a:solidFill>
                  <a:srgbClr val="000000"/>
                </a:solidFill>
                <a:latin typeface="Open Sans Light Bold"/>
              </a:rPr>
              <a:t>Fortalecimiento Institucional del Nivel Superior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53322" y="6450737"/>
            <a:ext cx="4759401" cy="8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6"/>
              </a:lnSpc>
            </a:pPr>
            <a:r>
              <a:rPr lang="en-US" sz="5168">
                <a:solidFill>
                  <a:srgbClr val="20BBEA"/>
                </a:solidFill>
                <a:latin typeface="Open Sans Light Bold"/>
              </a:rPr>
              <a:t>Componente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0972800" y="2929139"/>
            <a:ext cx="5572626" cy="5970671"/>
          </a:xfrm>
          <a:custGeom>
            <a:avLst/>
            <a:gdLst/>
            <a:ahLst/>
            <a:cxnLst/>
            <a:rect l="l" t="t" r="r" b="b"/>
            <a:pathLst>
              <a:path w="5572626" h="5970671">
                <a:moveTo>
                  <a:pt x="0" y="0"/>
                </a:moveTo>
                <a:lnTo>
                  <a:pt x="5572626" y="0"/>
                </a:lnTo>
                <a:lnTo>
                  <a:pt x="5572626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33014" y="1916395"/>
            <a:ext cx="847725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00"/>
              </a:lnSpc>
            </a:pPr>
            <a:r>
              <a:rPr lang="en-US" sz="5400" b="1" dirty="0" smtClean="0">
                <a:solidFill>
                  <a:srgbClr val="000000"/>
                </a:solidFill>
                <a:latin typeface="TT Norms" charset="0"/>
              </a:rPr>
              <a:t>3. Actividad 2 – </a:t>
            </a:r>
            <a:r>
              <a:rPr lang="en-US" sz="5400" b="1" dirty="0" err="1" smtClean="0">
                <a:solidFill>
                  <a:srgbClr val="000000"/>
                </a:solidFill>
                <a:latin typeface="TT Norms" charset="0"/>
              </a:rPr>
              <a:t>Grupal</a:t>
            </a:r>
            <a:endParaRPr lang="en-US" sz="5400" b="1" dirty="0" smtClean="0">
              <a:solidFill>
                <a:srgbClr val="000000"/>
              </a:solidFill>
              <a:latin typeface="TT Norms" charset="0"/>
            </a:endParaRPr>
          </a:p>
          <a:p>
            <a:pPr algn="just">
              <a:lnSpc>
                <a:spcPts val="91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TT Norms" charset="0"/>
              </a:rPr>
              <a:t>Escuchemos</a:t>
            </a:r>
            <a:r>
              <a:rPr lang="en-US" sz="5400" dirty="0" smtClean="0">
                <a:solidFill>
                  <a:srgbClr val="000000"/>
                </a:solidFill>
                <a:latin typeface="TT Norms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TT Norms" charset="0"/>
              </a:rPr>
              <a:t>la </a:t>
            </a:r>
            <a:r>
              <a:rPr lang="en-US" sz="5400" dirty="0" err="1">
                <a:solidFill>
                  <a:srgbClr val="000000"/>
                </a:solidFill>
                <a:latin typeface="TT Norms" charset="0"/>
              </a:rPr>
              <a:t>siguiente</a:t>
            </a:r>
            <a:r>
              <a:rPr lang="en-US" sz="5400" dirty="0">
                <a:solidFill>
                  <a:srgbClr val="000000"/>
                </a:solidFill>
                <a:latin typeface="TT Norms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T Norms" charset="0"/>
              </a:rPr>
              <a:t>charla</a:t>
            </a:r>
            <a:r>
              <a:rPr lang="en-US" sz="5400" dirty="0">
                <a:solidFill>
                  <a:srgbClr val="000000"/>
                </a:solidFill>
                <a:latin typeface="TT Norms" charset="0"/>
              </a:rPr>
              <a:t> </a:t>
            </a:r>
            <a:endParaRPr lang="en-US" sz="5400" dirty="0" smtClean="0">
              <a:solidFill>
                <a:srgbClr val="000000"/>
              </a:solidFill>
              <a:latin typeface="TT Norms" charset="0"/>
            </a:endParaRPr>
          </a:p>
          <a:p>
            <a:pPr algn="just">
              <a:lnSpc>
                <a:spcPts val="9100"/>
              </a:lnSpc>
            </a:pPr>
            <a:r>
              <a:rPr lang="en-US" sz="5400" dirty="0" smtClean="0">
                <a:solidFill>
                  <a:srgbClr val="000000"/>
                </a:solidFill>
                <a:latin typeface="TT Norms" charset="0"/>
              </a:rPr>
              <a:t>entre </a:t>
            </a:r>
            <a:r>
              <a:rPr lang="en-US" sz="5400" dirty="0" err="1">
                <a:solidFill>
                  <a:srgbClr val="000000"/>
                </a:solidFill>
                <a:latin typeface="TT Norms" charset="0"/>
              </a:rPr>
              <a:t>profesores</a:t>
            </a:r>
            <a:endParaRPr lang="en-US" sz="5400" dirty="0">
              <a:solidFill>
                <a:srgbClr val="000000"/>
              </a:solidFill>
              <a:latin typeface="TT Norms" charset="0"/>
            </a:endParaRPr>
          </a:p>
        </p:txBody>
      </p:sp>
      <p:pic>
        <p:nvPicPr>
          <p:cNvPr id="17" name="Audio profesor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13969" y="6652488"/>
            <a:ext cx="1452421" cy="1452421"/>
          </a:xfrm>
          <a:prstGeom prst="rect">
            <a:avLst/>
          </a:prstGeom>
        </p:spPr>
      </p:pic>
      <p:sp>
        <p:nvSpPr>
          <p:cNvPr id="18" name="TextBox 15"/>
          <p:cNvSpPr txBox="1"/>
          <p:nvPr/>
        </p:nvSpPr>
        <p:spPr>
          <a:xfrm>
            <a:off x="1033014" y="8896346"/>
            <a:ext cx="4414994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0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TT Norms" charset="0"/>
                <a:hlinkClick r:id="rId13"/>
              </a:rPr>
              <a:t>Diálogo</a:t>
            </a:r>
            <a:r>
              <a:rPr lang="en-US" sz="4000" b="1" dirty="0" smtClean="0">
                <a:solidFill>
                  <a:srgbClr val="000000"/>
                </a:solidFill>
                <a:latin typeface="TT Norms" charset="0"/>
                <a:hlinkClick r:id="rId13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T Norms" charset="0"/>
                <a:hlinkClick r:id="rId13"/>
              </a:rPr>
              <a:t>docentes</a:t>
            </a:r>
            <a:endParaRPr lang="en-US" sz="4000" b="1" dirty="0" smtClean="0">
              <a:solidFill>
                <a:srgbClr val="000000"/>
              </a:solidFill>
              <a:latin typeface="TT Nor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37474" y="3974358"/>
            <a:ext cx="12868926" cy="4296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04" lvl="1" indent="-518152" algn="just">
              <a:lnSpc>
                <a:spcPts val="6719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¿Cuál es el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sentido y finalidad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que tiene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para usted planificar?</a:t>
            </a:r>
          </a:p>
          <a:p>
            <a:pPr marL="1036304" lvl="1" indent="-518152" algn="just">
              <a:lnSpc>
                <a:spcPts val="671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Los avances en su campo disciplinar ¿Qué desafíos le trae a la hora de planificar?</a:t>
            </a:r>
          </a:p>
          <a:p>
            <a:pPr marL="1036304" lvl="1" indent="-518152" algn="just">
              <a:lnSpc>
                <a:spcPts val="6719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¿Cómo juega el territorio a la hora de tomar decisiones en la planificación?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7399" y="2956164"/>
            <a:ext cx="4499391" cy="5569593"/>
          </a:xfrm>
          <a:custGeom>
            <a:avLst/>
            <a:gdLst/>
            <a:ahLst/>
            <a:cxnLst/>
            <a:rect l="l" t="t" r="r" b="b"/>
            <a:pathLst>
              <a:path w="4887318" h="5569593">
                <a:moveTo>
                  <a:pt x="0" y="0"/>
                </a:moveTo>
                <a:lnTo>
                  <a:pt x="4887318" y="0"/>
                </a:lnTo>
                <a:lnTo>
                  <a:pt x="4887318" y="5569593"/>
                </a:lnTo>
                <a:lnTo>
                  <a:pt x="0" y="5569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4"/>
          <p:cNvSpPr txBox="1"/>
          <p:nvPr/>
        </p:nvSpPr>
        <p:spPr>
          <a:xfrm>
            <a:off x="237474" y="2084997"/>
            <a:ext cx="17364726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52" lvl="1" algn="just">
              <a:lnSpc>
                <a:spcPts val="6719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4. Reflexionar sobre </a:t>
            </a: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el sentido de la planificación, para ello se puede tener en cuenta estas preguntas orientadoras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: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832608" y="8631448"/>
            <a:ext cx="1529715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s-ES" sz="4400" b="1" dirty="0" smtClean="0">
                <a:latin typeface="+mj-lt"/>
              </a:rPr>
              <a:t>5. El/la referente institucional </a:t>
            </a:r>
            <a:r>
              <a:rPr lang="es-ES" sz="4400" b="1" dirty="0">
                <a:latin typeface="+mj-lt"/>
              </a:rPr>
              <a:t>realizará </a:t>
            </a:r>
            <a:r>
              <a:rPr lang="es-ES" sz="4400" b="1" dirty="0" smtClean="0">
                <a:latin typeface="+mj-lt"/>
              </a:rPr>
              <a:t>el </a:t>
            </a:r>
            <a:r>
              <a:rPr lang="es-ES" sz="4400" b="1" dirty="0">
                <a:latin typeface="+mj-lt"/>
              </a:rPr>
              <a:t>cierre de las </a:t>
            </a:r>
            <a:r>
              <a:rPr lang="es-ES" sz="4400" b="1" dirty="0" smtClean="0">
                <a:latin typeface="+mj-lt"/>
              </a:rPr>
              <a:t>ideas trabajadas, </a:t>
            </a:r>
            <a:r>
              <a:rPr lang="es-ES" sz="4400" b="1" dirty="0">
                <a:latin typeface="+mj-lt"/>
              </a:rPr>
              <a:t>a modo de conclusión.</a:t>
            </a:r>
            <a:endParaRPr lang="es-AR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4"/>
          <p:cNvSpPr txBox="1"/>
          <p:nvPr/>
        </p:nvSpPr>
        <p:spPr>
          <a:xfrm>
            <a:off x="1495425" y="1866900"/>
            <a:ext cx="15297150" cy="9010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s-ES" sz="4800" b="1" dirty="0" smtClean="0">
                <a:latin typeface="+mj-lt"/>
              </a:rPr>
              <a:t>SEGUNDO MOMENTO</a:t>
            </a:r>
          </a:p>
          <a:p>
            <a:pPr lvl="0"/>
            <a:endParaRPr lang="es-ES" sz="5400" dirty="0">
              <a:latin typeface="+mj-lt"/>
            </a:endParaRPr>
          </a:p>
          <a:p>
            <a:pPr lvl="0" algn="just"/>
            <a:r>
              <a:rPr lang="es-ES" sz="4400" dirty="0" smtClean="0">
                <a:latin typeface="+mj-lt"/>
              </a:rPr>
              <a:t>Se dividen docentes y estudiantes agrupados por carrera.</a:t>
            </a:r>
          </a:p>
          <a:p>
            <a:pPr lvl="0" algn="just"/>
            <a:endParaRPr lang="es-ES" sz="4400" dirty="0" smtClean="0">
              <a:latin typeface="+mj-lt"/>
            </a:endParaRPr>
          </a:p>
          <a:p>
            <a:pPr marL="742950" indent="-742950" algn="just">
              <a:lnSpc>
                <a:spcPts val="6859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+mj-lt"/>
              </a:rPr>
              <a:t>Actividad</a:t>
            </a:r>
          </a:p>
          <a:p>
            <a:pPr algn="just">
              <a:lnSpc>
                <a:spcPts val="6859"/>
              </a:lnSpc>
            </a:pPr>
            <a:r>
              <a:rPr lang="es-ES" sz="4400" dirty="0">
                <a:latin typeface="+mj-lt"/>
              </a:rPr>
              <a:t>Observar los gráficos de la encuesta realizada a los directivos de las instituciones de los  niveles obligatorios  (Revista redes N° 3 - 2018). </a:t>
            </a:r>
            <a:r>
              <a:rPr lang="es-ES" sz="4400" dirty="0" smtClean="0">
                <a:latin typeface="+mj-lt"/>
              </a:rPr>
              <a:t>Tomar el/los gráficos que pertenecen al/los niveles obligatorios para los que forma el Instituto.</a:t>
            </a:r>
            <a:endParaRPr lang="es-ES" sz="4400" dirty="0">
              <a:latin typeface="+mj-lt"/>
            </a:endParaRPr>
          </a:p>
          <a:p>
            <a:pPr lvl="0"/>
            <a:endParaRPr lang="es-ES" sz="5400" dirty="0">
              <a:latin typeface="TT Norms" charset="0"/>
            </a:endParaRPr>
          </a:p>
          <a:p>
            <a:pPr lvl="0"/>
            <a:endParaRPr lang="es-AR" sz="5400" dirty="0">
              <a:latin typeface="TT Nor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1"/>
          <p:cNvGrpSpPr/>
          <p:nvPr/>
        </p:nvGrpSpPr>
        <p:grpSpPr>
          <a:xfrm>
            <a:off x="0" y="-925351"/>
            <a:ext cx="18288000" cy="11212352"/>
            <a:chOff x="0" y="0"/>
            <a:chExt cx="24384000" cy="14949802"/>
          </a:xfrm>
        </p:grpSpPr>
        <p:pic>
          <p:nvPicPr>
            <p:cNvPr id="259" name="Google Shape;259;p21"/>
            <p:cNvPicPr preferRelativeResize="0"/>
            <p:nvPr/>
          </p:nvPicPr>
          <p:blipFill rotWithShape="1">
            <a:blip r:embed="rId3">
              <a:alphaModFix/>
            </a:blip>
            <a:srcRect b="85833"/>
            <a:stretch/>
          </p:blipFill>
          <p:spPr>
            <a:xfrm>
              <a:off x="0" y="1233801"/>
              <a:ext cx="24384000" cy="19445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0" name="Google Shape;260;p21"/>
            <p:cNvGrpSpPr/>
            <p:nvPr/>
          </p:nvGrpSpPr>
          <p:grpSpPr>
            <a:xfrm>
              <a:off x="0" y="2985488"/>
              <a:ext cx="24383995" cy="4307660"/>
              <a:chOff x="0" y="-38100"/>
              <a:chExt cx="4816592" cy="850900"/>
            </a:xfrm>
          </p:grpSpPr>
          <p:sp>
            <p:nvSpPr>
              <p:cNvPr id="261" name="Google Shape;261;p21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  <a:ln>
                <a:noFill/>
              </a:ln>
            </p:spPr>
          </p:sp>
          <p:sp>
            <p:nvSpPr>
              <p:cNvPr id="262" name="Google Shape;262;p2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3" name="Google Shape;26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4343" y="313236"/>
              <a:ext cx="6523393" cy="64403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4" name="Google Shape;264;p21"/>
            <p:cNvGrpSpPr/>
            <p:nvPr/>
          </p:nvGrpSpPr>
          <p:grpSpPr>
            <a:xfrm>
              <a:off x="0" y="3277040"/>
              <a:ext cx="24383995" cy="11672762"/>
              <a:chOff x="0" y="-38100"/>
              <a:chExt cx="4816592" cy="2305731"/>
            </a:xfrm>
          </p:grpSpPr>
          <p:sp>
            <p:nvSpPr>
              <p:cNvPr id="265" name="Google Shape;265;p21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6" name="Google Shape;266;p2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7" name="Google Shape;267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419339" y="1618983"/>
              <a:ext cx="3593061" cy="1174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41513" y="1767453"/>
              <a:ext cx="3853961" cy="877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78495" y="0"/>
              <a:ext cx="4202260" cy="2605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21"/>
          <p:cNvSpPr txBox="1"/>
          <p:nvPr/>
        </p:nvSpPr>
        <p:spPr>
          <a:xfrm>
            <a:off x="498325" y="3674375"/>
            <a:ext cx="10472100" cy="6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800" dirty="0" err="1"/>
              <a:t>formación</a:t>
            </a:r>
            <a:r>
              <a:rPr lang="en-US" sz="2800" dirty="0"/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centrada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5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descuida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/>
              <a:t>la de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/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maternales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“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descomplejizar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innovadores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significativos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las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Evidencian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escasa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planificación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didáctica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Falta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los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disciplinares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trabajar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cuesta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escuchar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los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niños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reconocer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jerarquizar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aprendizajes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planificaciones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ponen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práctica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liderazgo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adecuadas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distintas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edades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sobre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escolar.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5 les cuesta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1028700" y="1821750"/>
            <a:ext cx="16230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INICIAL: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3100" b="1" dirty="0"/>
              <a:t> 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que los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noveles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mayores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desempeño</a:t>
            </a:r>
            <a:r>
              <a:rPr lang="en-US" sz="3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endParaRPr sz="3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06945" y="4007644"/>
            <a:ext cx="6455405" cy="5084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3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0" y="-925351"/>
            <a:ext cx="18288000" cy="11212352"/>
            <a:chOff x="0" y="0"/>
            <a:chExt cx="24384000" cy="14949802"/>
          </a:xfrm>
        </p:grpSpPr>
        <p:pic>
          <p:nvPicPr>
            <p:cNvPr id="278" name="Google Shape;278;p22"/>
            <p:cNvPicPr preferRelativeResize="0"/>
            <p:nvPr/>
          </p:nvPicPr>
          <p:blipFill rotWithShape="1">
            <a:blip r:embed="rId3">
              <a:alphaModFix/>
            </a:blip>
            <a:srcRect b="85833"/>
            <a:stretch/>
          </p:blipFill>
          <p:spPr>
            <a:xfrm>
              <a:off x="0" y="1233801"/>
              <a:ext cx="24384000" cy="19445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9" name="Google Shape;279;p22"/>
            <p:cNvGrpSpPr/>
            <p:nvPr/>
          </p:nvGrpSpPr>
          <p:grpSpPr>
            <a:xfrm>
              <a:off x="0" y="2985488"/>
              <a:ext cx="24383995" cy="4307660"/>
              <a:chOff x="0" y="-38100"/>
              <a:chExt cx="4816592" cy="850900"/>
            </a:xfrm>
          </p:grpSpPr>
          <p:sp>
            <p:nvSpPr>
              <p:cNvPr id="280" name="Google Shape;280;p22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  <a:ln>
                <a:noFill/>
              </a:ln>
            </p:spPr>
          </p:sp>
          <p:sp>
            <p:nvSpPr>
              <p:cNvPr id="281" name="Google Shape;281;p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2" name="Google Shape;282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4343" y="313236"/>
              <a:ext cx="6523393" cy="64403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3" name="Google Shape;283;p22"/>
            <p:cNvGrpSpPr/>
            <p:nvPr/>
          </p:nvGrpSpPr>
          <p:grpSpPr>
            <a:xfrm>
              <a:off x="0" y="3277040"/>
              <a:ext cx="24383995" cy="11672762"/>
              <a:chOff x="0" y="-38100"/>
              <a:chExt cx="4816592" cy="2305731"/>
            </a:xfrm>
          </p:grpSpPr>
          <p:sp>
            <p:nvSpPr>
              <p:cNvPr id="284" name="Google Shape;284;p22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5" name="Google Shape;285;p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6" name="Google Shape;286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419339" y="1618983"/>
              <a:ext cx="3593061" cy="1174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41513" y="1767453"/>
              <a:ext cx="3853961" cy="877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78495" y="0"/>
              <a:ext cx="4202260" cy="2605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22"/>
          <p:cNvSpPr txBox="1"/>
          <p:nvPr/>
        </p:nvSpPr>
        <p:spPr>
          <a:xfrm>
            <a:off x="940843" y="1739007"/>
            <a:ext cx="16230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PRIMARIO</a:t>
            </a:r>
            <a:endParaRPr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en que los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mayores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desempeño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endParaRPr sz="3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498325" y="3740000"/>
            <a:ext cx="11286000" cy="6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✔"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Reproducen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tradicionales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prácticas de enseñanza de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alfabetización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inicial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sílabas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...).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✔"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Carecen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liderazgo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pedagógico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articular entre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✔"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clase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disciplinar y las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didácticas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específicas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según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conocimiento; que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permitan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los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7º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apropien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saberes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específicos.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✔"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planificaciones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secuenciación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en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articulación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✔"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Trabajan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homogéneas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no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albergan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✔"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Evidencian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enseñanza de la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división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dos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cifras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en el trabajo en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torno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capacidades -en las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Matemática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específicamente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</p:txBody>
      </p:sp>
      <p:pic>
        <p:nvPicPr>
          <p:cNvPr id="291" name="Google Shape;29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68271" y="4136663"/>
            <a:ext cx="6064467" cy="524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3"/>
          <p:cNvGrpSpPr/>
          <p:nvPr/>
        </p:nvGrpSpPr>
        <p:grpSpPr>
          <a:xfrm>
            <a:off x="0" y="-925351"/>
            <a:ext cx="18288000" cy="11212352"/>
            <a:chOff x="0" y="0"/>
            <a:chExt cx="24384000" cy="14949802"/>
          </a:xfrm>
        </p:grpSpPr>
        <p:pic>
          <p:nvPicPr>
            <p:cNvPr id="297" name="Google Shape;297;p23"/>
            <p:cNvPicPr preferRelativeResize="0"/>
            <p:nvPr/>
          </p:nvPicPr>
          <p:blipFill rotWithShape="1">
            <a:blip r:embed="rId3">
              <a:alphaModFix/>
            </a:blip>
            <a:srcRect b="85833"/>
            <a:stretch/>
          </p:blipFill>
          <p:spPr>
            <a:xfrm>
              <a:off x="0" y="1233801"/>
              <a:ext cx="24384000" cy="19445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8" name="Google Shape;298;p23"/>
            <p:cNvGrpSpPr/>
            <p:nvPr/>
          </p:nvGrpSpPr>
          <p:grpSpPr>
            <a:xfrm>
              <a:off x="0" y="2985488"/>
              <a:ext cx="24383995" cy="4307660"/>
              <a:chOff x="0" y="-38100"/>
              <a:chExt cx="4816592" cy="850900"/>
            </a:xfrm>
          </p:grpSpPr>
          <p:sp>
            <p:nvSpPr>
              <p:cNvPr id="299" name="Google Shape;299;p23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  <a:ln>
                <a:noFill/>
              </a:ln>
            </p:spPr>
          </p:sp>
          <p:sp>
            <p:nvSpPr>
              <p:cNvPr id="300" name="Google Shape;300;p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1" name="Google Shape;301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4343" y="313236"/>
              <a:ext cx="6523393" cy="64403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3"/>
            <p:cNvGrpSpPr/>
            <p:nvPr/>
          </p:nvGrpSpPr>
          <p:grpSpPr>
            <a:xfrm>
              <a:off x="0" y="3277040"/>
              <a:ext cx="24383995" cy="11672762"/>
              <a:chOff x="0" y="-38100"/>
              <a:chExt cx="4816592" cy="2305731"/>
            </a:xfrm>
          </p:grpSpPr>
          <p:sp>
            <p:nvSpPr>
              <p:cNvPr id="303" name="Google Shape;303;p23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4" name="Google Shape;304;p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5" name="Google Shape;305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419339" y="1618983"/>
              <a:ext cx="3593061" cy="1174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41513" y="1767453"/>
              <a:ext cx="3853961" cy="877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78495" y="0"/>
              <a:ext cx="4202260" cy="2605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23"/>
          <p:cNvSpPr/>
          <p:nvPr/>
        </p:nvSpPr>
        <p:spPr>
          <a:xfrm>
            <a:off x="1116575" y="1743625"/>
            <a:ext cx="16142700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SECUNDARIO</a:t>
            </a:r>
            <a:endParaRPr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en que los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mayores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desempeño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>
            <a:off x="424175" y="3626013"/>
            <a:ext cx="11752800" cy="6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1° y 2°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Secundaria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los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directivos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expresan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Carecen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vulnerables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los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convivencia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en su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trayectoria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escolar.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diagnóstico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situacional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trayectoria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socialización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dado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específica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 3°, 4° y 5°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Secundaria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los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directivos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expresan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el trabajo en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Manifiestan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débil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específica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referida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desarrollo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carecen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autoridad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dado que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difíciles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liderar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Evidencian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debilidades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el trabajo articulado por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con el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superior.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Necesitan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elaboración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integrados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76985" y="3765735"/>
            <a:ext cx="5871915" cy="6031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3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4"/>
          <p:cNvSpPr txBox="1"/>
          <p:nvPr/>
        </p:nvSpPr>
        <p:spPr>
          <a:xfrm>
            <a:off x="853707" y="2929139"/>
            <a:ext cx="16580586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ES" sz="3600" dirty="0"/>
              <a:t>A  partir de las ideas vertidas por los Directores de niveles obligatorios respecto al desempeño profesional de los profesores noveles egresados de los Institutos de Educación Superior analizar:</a:t>
            </a:r>
            <a:endParaRPr lang="es-AR" sz="3600" dirty="0"/>
          </a:p>
          <a:p>
            <a:pPr algn="just"/>
            <a:r>
              <a:rPr lang="es-ES" sz="3600" dirty="0"/>
              <a:t> </a:t>
            </a:r>
            <a:endParaRPr lang="es-AR" sz="3600" dirty="0"/>
          </a:p>
          <a:p>
            <a:pPr marL="742950" lvl="0" indent="-742950" algn="just">
              <a:buAutoNum type="alphaLcPeriod"/>
            </a:pPr>
            <a:r>
              <a:rPr lang="es-ES" sz="3600" dirty="0" smtClean="0"/>
              <a:t>Desde </a:t>
            </a:r>
            <a:r>
              <a:rPr lang="es-ES" sz="3600" dirty="0" smtClean="0"/>
              <a:t>su  </a:t>
            </a:r>
            <a:r>
              <a:rPr lang="es-ES" sz="3600" dirty="0"/>
              <a:t>propia unidad curricular ¿Cuáles son las capacidades profesionales a fortalecer? Para ello se tomará el Marco de Referencia de las Capacidades Profesionales de la Res. </a:t>
            </a:r>
            <a:r>
              <a:rPr lang="es-ES" sz="3600" dirty="0" smtClean="0"/>
              <a:t>337/18</a:t>
            </a:r>
            <a:r>
              <a:rPr lang="es-ES" sz="3600" dirty="0" smtClean="0"/>
              <a:t>.</a:t>
            </a:r>
          </a:p>
          <a:p>
            <a:pPr marL="742950" lvl="0" indent="-742950" algn="just">
              <a:buAutoNum type="alphaLcPeriod"/>
            </a:pPr>
            <a:r>
              <a:rPr lang="es-ES" sz="3600" dirty="0" smtClean="0"/>
              <a:t>A partir del formato de la unidad curricular a su cargo:</a:t>
            </a:r>
          </a:p>
          <a:p>
            <a:pPr marL="571500" lvl="0" indent="-571500" algn="just">
              <a:buFont typeface="Arial" pitchFamily="34" charset="0"/>
              <a:buChar char="•"/>
            </a:pPr>
            <a:r>
              <a:rPr lang="es-ES" sz="3600" dirty="0" smtClean="0"/>
              <a:t>¿Qué características tiene la enseñanza?</a:t>
            </a:r>
          </a:p>
          <a:p>
            <a:pPr marL="571500" lvl="0" indent="-571500" algn="just">
              <a:buFont typeface="Arial" pitchFamily="34" charset="0"/>
              <a:buChar char="•"/>
            </a:pPr>
            <a:r>
              <a:rPr lang="es-ES" sz="3600" dirty="0" smtClean="0"/>
              <a:t>Las estrategias de enseñanza son coherentes con ese formato de unidad curricular? </a:t>
            </a:r>
            <a:endParaRPr lang="es-ES" sz="3600" dirty="0">
              <a:solidFill>
                <a:srgbClr val="010101"/>
              </a:solidFill>
              <a:latin typeface="TT Fir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4"/>
          <p:cNvSpPr txBox="1"/>
          <p:nvPr/>
        </p:nvSpPr>
        <p:spPr>
          <a:xfrm>
            <a:off x="853707" y="2929139"/>
            <a:ext cx="16580586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ES" sz="3600" dirty="0" smtClean="0"/>
              <a:t>c. Pensar y comentar experiencias dentro de las unidades curriculares que se pueden considerar como una buena práctica, es decir que aporte significativamente a la formación de los/as estudiantes. Tener en cuenta los siguientes aspectos: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3600" dirty="0" smtClean="0"/>
              <a:t>Formato al que responde esa U.C.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3600" dirty="0" smtClean="0"/>
              <a:t>Capacidades profesionales que posibilita abordar.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3600" dirty="0" smtClean="0"/>
              <a:t>Las formas de enseñanza vinculadas a esa U.C.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3600" dirty="0" smtClean="0"/>
              <a:t>Impacto obtenido en los/as estudiantes y sus aprendizajes.</a:t>
            </a:r>
          </a:p>
          <a:p>
            <a:pPr algn="just"/>
            <a:endParaRPr lang="es-ES" sz="3600" dirty="0"/>
          </a:p>
          <a:p>
            <a:pPr algn="just"/>
            <a:r>
              <a:rPr lang="es-ES" sz="3600" dirty="0" smtClean="0"/>
              <a:t>d. Seleccionar una experiencia para compartir en el momento del colectivo institucional.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775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00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4"/>
          <p:cNvSpPr txBox="1"/>
          <p:nvPr/>
        </p:nvSpPr>
        <p:spPr>
          <a:xfrm>
            <a:off x="1543050" y="2400300"/>
            <a:ext cx="1529715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s-ES" sz="5400" b="1" dirty="0" smtClean="0">
                <a:latin typeface="+mj-lt"/>
              </a:rPr>
              <a:t>TERCER MOMENTO</a:t>
            </a:r>
            <a:endParaRPr lang="es-ES" sz="5400" dirty="0" smtClean="0">
              <a:latin typeface="+mj-lt"/>
            </a:endParaRPr>
          </a:p>
          <a:p>
            <a:pPr lvl="0"/>
            <a:endParaRPr lang="es-ES" sz="5400" dirty="0">
              <a:latin typeface="TT Norms" charset="0"/>
            </a:endParaRPr>
          </a:p>
          <a:p>
            <a:pPr lvl="0"/>
            <a:endParaRPr lang="es-AR" sz="5400" dirty="0">
              <a:latin typeface="TT Norms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853707" y="3390900"/>
            <a:ext cx="16580586" cy="398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Actividad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  <a:p>
            <a:endParaRPr lang="es-ES" sz="3600" dirty="0"/>
          </a:p>
          <a:p>
            <a:pPr algn="just"/>
            <a:r>
              <a:rPr lang="es-ES" sz="3600" dirty="0" smtClean="0"/>
              <a:t>A continuación, </a:t>
            </a:r>
            <a:r>
              <a:rPr lang="es-ES" sz="3600" dirty="0" smtClean="0"/>
              <a:t>un vocero de cada carrera, socializará una experiencia en las que trabajó la relación: Formato de la Unidad Curricular, Capacidades profesionales y Estrategias Innovadoras.</a:t>
            </a:r>
            <a:endParaRPr lang="es-AR" sz="3600" dirty="0"/>
          </a:p>
          <a:p>
            <a:pPr algn="just">
              <a:lnSpc>
                <a:spcPts val="6859"/>
              </a:lnSpc>
            </a:pPr>
            <a:endParaRPr lang="es-ES" sz="3600" dirty="0">
              <a:solidFill>
                <a:srgbClr val="010101"/>
              </a:solidFill>
              <a:latin typeface="TT Firs Neue"/>
            </a:endParaRPr>
          </a:p>
        </p:txBody>
      </p:sp>
    </p:spTree>
    <p:extLst>
      <p:ext uri="{BB962C8B-B14F-4D97-AF65-F5344CB8AC3E}">
        <p14:creationId xmlns:p14="http://schemas.microsoft.com/office/powerpoint/2010/main" val="31413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680528" y="2369284"/>
            <a:ext cx="16926944" cy="557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5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Actividad 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post </a:t>
            </a:r>
            <a:r>
              <a:rPr lang="en-US" sz="4400" b="1" dirty="0" err="1" smtClean="0">
                <a:solidFill>
                  <a:srgbClr val="000000"/>
                </a:solidFill>
                <a:latin typeface="+mj-lt"/>
              </a:rPr>
              <a:t>jornada</a:t>
            </a:r>
            <a:r>
              <a:rPr lang="en-US" sz="4400" b="1" dirty="0" smtClean="0">
                <a:solidFill>
                  <a:srgbClr val="000000"/>
                </a:solidFill>
                <a:latin typeface="+mj-lt"/>
              </a:rPr>
              <a:t> (16/06 al 10/08)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ts val="8661"/>
              </a:lnSpc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Retomando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el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encuentro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1, revisar las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acciones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que 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se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llevaron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adelante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en el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Instituto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para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elaborar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una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cuadro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que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sistematizará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las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experiencias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Esta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actividad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servirá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insumo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para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el Encuentro 4 “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Evaluación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y Trayectorias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Formativas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028700" y="2244319"/>
          <a:ext cx="16230600" cy="1057275"/>
        </p:xfrm>
        <a:graphic>
          <a:graphicData uri="http://schemas.openxmlformats.org/drawingml/2006/table">
            <a:tbl>
              <a:tblPr/>
              <a:tblGrid>
                <a:gridCol w="16230600"/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41787"/>
              </p:ext>
            </p:extLst>
          </p:nvPr>
        </p:nvGraphicFramePr>
        <p:xfrm>
          <a:off x="7178414" y="3720319"/>
          <a:ext cx="9184857" cy="4792218"/>
        </p:xfrm>
        <a:graphic>
          <a:graphicData uri="http://schemas.openxmlformats.org/drawingml/2006/table">
            <a:tbl>
              <a:tblPr/>
              <a:tblGrid>
                <a:gridCol w="4696872"/>
                <a:gridCol w="4487985"/>
              </a:tblGrid>
              <a:tr h="1119759">
                <a:tc gridSpan="2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F9FAFD"/>
                          </a:solidFill>
                          <a:latin typeface="ITC Bauhaus Bold"/>
                        </a:rPr>
                        <a:t>3º ENCUENTRO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B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>
                          <a:solidFill>
                            <a:srgbClr val="F9FAFD"/>
                          </a:solidFill>
                          <a:latin typeface="ITC Bauhaus Bold"/>
                        </a:rPr>
                        <a:t>3º ENCUENTRO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BEA"/>
                    </a:solidFill>
                  </a:tcPr>
                </a:tc>
              </a:tr>
              <a:tr h="3672459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15/06</a:t>
                      </a:r>
                      <a:endParaRPr lang="en-US" sz="1100" dirty="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(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Modalidad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presencial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 - 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institucional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)</a:t>
                      </a:r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4 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hs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reloj</a:t>
                      </a:r>
                      <a:endParaRPr lang="en-US" sz="3600" dirty="0">
                        <a:solidFill>
                          <a:srgbClr val="737373"/>
                        </a:solidFill>
                        <a:latin typeface="ITC Bauhaus Bold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16/06  al </a:t>
                      </a:r>
                      <a:r>
                        <a:rPr lang="en-US" sz="3600" dirty="0" smtClean="0">
                          <a:solidFill>
                            <a:srgbClr val="737373"/>
                          </a:solidFill>
                          <a:latin typeface="ITC Bauhaus Bold"/>
                        </a:rPr>
                        <a:t>10/08</a:t>
                      </a:r>
                      <a:endParaRPr lang="en-US" sz="1100" dirty="0"/>
                    </a:p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(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Modalidad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Híbrida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 - </a:t>
                      </a:r>
                      <a:r>
                        <a:rPr lang="en-US" sz="3600" dirty="0" err="1">
                          <a:solidFill>
                            <a:srgbClr val="737373"/>
                          </a:solidFill>
                          <a:latin typeface="ITC Bauhaus Bold"/>
                        </a:rPr>
                        <a:t>Nodo</a:t>
                      </a:r>
                      <a:r>
                        <a:rPr lang="en-US" sz="3600" dirty="0">
                          <a:solidFill>
                            <a:srgbClr val="737373"/>
                          </a:solidFill>
                          <a:latin typeface="ITC Bauhaus Bold"/>
                        </a:rPr>
                        <a:t> DGES)</a:t>
                      </a:r>
                    </a:p>
                    <a:p>
                      <a:pPr algn="ctr">
                        <a:lnSpc>
                          <a:spcPts val="5040"/>
                        </a:lnSpc>
                      </a:pPr>
                      <a:endParaRPr lang="en-US" sz="3600" dirty="0">
                        <a:solidFill>
                          <a:srgbClr val="737373"/>
                        </a:solidFill>
                        <a:latin typeface="ITC Bauhaus Bold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1400014" y="2377060"/>
            <a:ext cx="15859286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E4595A"/>
                </a:solidFill>
                <a:latin typeface="ITC Bauhaus Bold"/>
              </a:rPr>
              <a:t>Cronograma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4" y="3543300"/>
            <a:ext cx="6431133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680528" y="2369284"/>
            <a:ext cx="16926944" cy="669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61"/>
              </a:lnSpc>
            </a:pP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El/ los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docentes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a cargo que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surgiero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del primer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encuentro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completarán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un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cuadro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que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proporcione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información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de lo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trabajado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lnSpc>
                <a:spcPts val="8661"/>
              </a:lnSpc>
            </a:pP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El/la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Referente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Institucional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revisará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los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cuadro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aportados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por los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colegas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y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elaborará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un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cuadro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sintetizando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la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información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todas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las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acciones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llevadas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a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cabo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y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luego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lo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carga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rá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al aula virtual de la </a:t>
            </a:r>
            <a:r>
              <a:rPr lang="en-US" sz="4400" dirty="0" err="1" smtClean="0">
                <a:solidFill>
                  <a:srgbClr val="000000"/>
                </a:solidFill>
                <a:latin typeface="+mj-lt"/>
              </a:rPr>
              <a:t>plataforma</a:t>
            </a:r>
            <a:r>
              <a:rPr lang="en-US" sz="4400" dirty="0" smtClean="0">
                <a:solidFill>
                  <a:srgbClr val="000000"/>
                </a:solidFill>
                <a:latin typeface="+mj-lt"/>
              </a:rPr>
              <a:t> de la DGES.</a:t>
            </a:r>
            <a:endParaRPr lang="en-US" sz="44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082585" y="4518899"/>
            <a:ext cx="14122831" cy="14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9"/>
              </a:lnSpc>
            </a:pPr>
            <a:r>
              <a:rPr lang="en-US" sz="8699">
                <a:solidFill>
                  <a:srgbClr val="000000"/>
                </a:solidFill>
                <a:latin typeface="TT Norms"/>
              </a:rPr>
              <a:t>Muchas gracias</a:t>
            </a:r>
          </a:p>
        </p:txBody>
      </p:sp>
      <p:sp>
        <p:nvSpPr>
          <p:cNvPr id="15" name="Freeform 15"/>
          <p:cNvSpPr/>
          <p:nvPr/>
        </p:nvSpPr>
        <p:spPr>
          <a:xfrm>
            <a:off x="3257550" y="3971926"/>
            <a:ext cx="11772900" cy="2739875"/>
          </a:xfrm>
          <a:custGeom>
            <a:avLst/>
            <a:gdLst/>
            <a:ahLst/>
            <a:cxnLst/>
            <a:rect l="l" t="t" r="r" b="b"/>
            <a:pathLst>
              <a:path w="11772900" h="2739875">
                <a:moveTo>
                  <a:pt x="0" y="0"/>
                </a:moveTo>
                <a:lnTo>
                  <a:pt x="11772900" y="0"/>
                </a:lnTo>
                <a:lnTo>
                  <a:pt x="117729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07678" y="7447278"/>
            <a:ext cx="16072645" cy="1811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TT Norms"/>
              </a:rPr>
              <a:t>Contacto</a:t>
            </a:r>
            <a:r>
              <a:rPr lang="en-US" sz="5199" dirty="0">
                <a:solidFill>
                  <a:srgbClr val="000000"/>
                </a:solidFill>
                <a:latin typeface="TT Norms"/>
              </a:rPr>
              <a:t>: componente1.nivelsuperiorsalta@gmail.com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endParaRPr lang="en-US" sz="5199" dirty="0">
              <a:solidFill>
                <a:srgbClr val="000000"/>
              </a:solidFill>
              <a:latin typeface="TT Nor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671822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028700" y="2244319"/>
          <a:ext cx="16230600" cy="1057275"/>
        </p:xfrm>
        <a:graphic>
          <a:graphicData uri="http://schemas.openxmlformats.org/drawingml/2006/table">
            <a:tbl>
              <a:tblPr/>
              <a:tblGrid>
                <a:gridCol w="16230600"/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1345757" y="2998485"/>
            <a:ext cx="1585928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6000" b="1" dirty="0">
                <a:solidFill>
                  <a:srgbClr val="E4595A"/>
                </a:solidFill>
                <a:latin typeface="+mj-lt"/>
              </a:rPr>
              <a:t>Encuentro 3  - Instancia Presencial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82585" y="4392382"/>
            <a:ext cx="1412283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+mj-lt"/>
              </a:rPr>
              <a:t>Revisión </a:t>
            </a:r>
            <a:r>
              <a:rPr lang="en-US" sz="7200" b="1" dirty="0">
                <a:solidFill>
                  <a:srgbClr val="000000"/>
                </a:solidFill>
                <a:latin typeface="+mj-lt"/>
              </a:rPr>
              <a:t>de la Enseñanza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0014" y="6643314"/>
            <a:ext cx="1585928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545454"/>
                </a:solidFill>
                <a:latin typeface="+mj-lt"/>
              </a:rPr>
              <a:t>Equipo de Trabajo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E4595A"/>
                </a:solidFill>
                <a:latin typeface="+mj-lt"/>
              </a:rPr>
              <a:t>Alejandra Berchan, Rosa Guantay, Mariana Vázquez, Carla Pacheco y  Silvia </a:t>
            </a:r>
            <a:r>
              <a:rPr lang="en-US" sz="3600" b="1" dirty="0" smtClean="0">
                <a:solidFill>
                  <a:srgbClr val="E4595A"/>
                </a:solidFill>
                <a:latin typeface="+mj-lt"/>
              </a:rPr>
              <a:t>Viera</a:t>
            </a:r>
            <a:endParaRPr lang="en-US" sz="3600" b="1" dirty="0">
              <a:solidFill>
                <a:srgbClr val="E4595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3492606"/>
            <a:ext cx="16230600" cy="5411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2" lvl="1" indent="-442591" algn="just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Revisar y reflexionar las prácticas de </a:t>
            </a:r>
            <a:r>
              <a:rPr lang="en-US" sz="4099" dirty="0" smtClean="0">
                <a:solidFill>
                  <a:srgbClr val="000000"/>
                </a:solidFill>
                <a:latin typeface="TT Norms" charset="0"/>
              </a:rPr>
              <a:t>enseñanza para </a:t>
            </a: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sostener las trayectorias estudiantiles.</a:t>
            </a:r>
          </a:p>
          <a:p>
            <a:pPr marL="885182" lvl="1" indent="-442591" algn="just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Repensar las prácticas de enseñanza a la luz de las capacidades propuestas por la </a:t>
            </a:r>
            <a:r>
              <a:rPr lang="en-US" sz="4099" dirty="0" smtClean="0">
                <a:solidFill>
                  <a:srgbClr val="000000"/>
                </a:solidFill>
                <a:latin typeface="TT Norms" charset="0"/>
              </a:rPr>
              <a:t>CFE</a:t>
            </a:r>
            <a:r>
              <a:rPr lang="en-US" sz="4099" dirty="0" smtClean="0">
                <a:solidFill>
                  <a:srgbClr val="000000"/>
                </a:solidFill>
                <a:latin typeface="TT Norms" charset="0"/>
              </a:rPr>
              <a:t> </a:t>
            </a: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337/18.</a:t>
            </a:r>
          </a:p>
          <a:p>
            <a:pPr marL="885182" lvl="1" indent="-442591" algn="just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Generar </a:t>
            </a:r>
            <a:r>
              <a:rPr lang="en-US" sz="4099" dirty="0" smtClean="0">
                <a:solidFill>
                  <a:srgbClr val="000000"/>
                </a:solidFill>
                <a:latin typeface="TT Norms" charset="0"/>
              </a:rPr>
              <a:t>herramientas</a:t>
            </a: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 </a:t>
            </a:r>
            <a:r>
              <a:rPr lang="en-US" sz="4099" dirty="0" smtClean="0">
                <a:solidFill>
                  <a:srgbClr val="000000"/>
                </a:solidFill>
                <a:latin typeface="TT Norms" charset="0"/>
              </a:rPr>
              <a:t>para enriquecer </a:t>
            </a: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el desarrollo curricular </a:t>
            </a:r>
            <a:r>
              <a:rPr lang="en-US" sz="4099" dirty="0" smtClean="0">
                <a:solidFill>
                  <a:srgbClr val="000000"/>
                </a:solidFill>
                <a:latin typeface="TT Norms" charset="0"/>
              </a:rPr>
              <a:t>tendiente </a:t>
            </a:r>
            <a:r>
              <a:rPr lang="en-US" sz="4099" dirty="0">
                <a:solidFill>
                  <a:srgbClr val="000000"/>
                </a:solidFill>
                <a:latin typeface="TT Norms" charset="0"/>
              </a:rPr>
              <a:t>a renovar los procesos de aprendizaje.</a:t>
            </a:r>
          </a:p>
          <a:p>
            <a:pPr algn="just">
              <a:lnSpc>
                <a:spcPts val="4199"/>
              </a:lnSpc>
            </a:pPr>
            <a:endParaRPr lang="en-US" sz="4099" dirty="0">
              <a:solidFill>
                <a:srgbClr val="000000"/>
              </a:solidFill>
              <a:latin typeface="TT Firs Neue"/>
            </a:endParaRPr>
          </a:p>
          <a:p>
            <a:pPr algn="just">
              <a:lnSpc>
                <a:spcPts val="3779"/>
              </a:lnSpc>
            </a:pPr>
            <a:endParaRPr lang="en-US" sz="4099" dirty="0">
              <a:solidFill>
                <a:srgbClr val="000000"/>
              </a:solidFill>
              <a:latin typeface="TT Firs Neu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416281"/>
            <a:ext cx="3217962" cy="10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000000"/>
                </a:solidFill>
                <a:latin typeface="+mj-lt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761354" y="3966461"/>
            <a:ext cx="16765291" cy="445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48"/>
              </a:lnSpc>
            </a:pPr>
            <a:r>
              <a:rPr lang="en-US" sz="5034" i="1" dirty="0" smtClean="0">
                <a:solidFill>
                  <a:srgbClr val="000000"/>
                </a:solidFill>
                <a:latin typeface="TT Norms"/>
              </a:rPr>
              <a:t>Entendemos Enseñanza como una acción intencional y socialmente mediada, tiene como función la transmisión de la cultura y el conocimiento en el aula.</a:t>
            </a:r>
          </a:p>
          <a:p>
            <a:pPr algn="just">
              <a:lnSpc>
                <a:spcPts val="7048"/>
              </a:lnSpc>
            </a:pPr>
            <a:endParaRPr lang="en-US" sz="5034" dirty="0" smtClean="0">
              <a:solidFill>
                <a:srgbClr val="000000"/>
              </a:solidFill>
              <a:latin typeface="TT Norms"/>
            </a:endParaRPr>
          </a:p>
          <a:p>
            <a:pPr algn="r">
              <a:lnSpc>
                <a:spcPts val="7048"/>
              </a:lnSpc>
            </a:pPr>
            <a:r>
              <a:rPr lang="en-US" sz="5034" dirty="0" smtClean="0">
                <a:solidFill>
                  <a:srgbClr val="000000"/>
                </a:solidFill>
                <a:latin typeface="TT Norms"/>
              </a:rPr>
              <a:t>M.C. Davini (2.008. Cap. I)</a:t>
            </a:r>
            <a:endParaRPr lang="en-US" sz="5034" dirty="0">
              <a:solidFill>
                <a:srgbClr val="000000"/>
              </a:solidFill>
              <a:latin typeface="TT Norm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92215" y="1986562"/>
            <a:ext cx="7315200" cy="1618488"/>
          </a:xfrm>
          <a:custGeom>
            <a:avLst/>
            <a:gdLst/>
            <a:ahLst/>
            <a:cxnLst/>
            <a:rect l="l" t="t" r="r" b="b"/>
            <a:pathLst>
              <a:path w="7315200" h="1618488">
                <a:moveTo>
                  <a:pt x="0" y="0"/>
                </a:moveTo>
                <a:lnTo>
                  <a:pt x="7315200" y="0"/>
                </a:lnTo>
                <a:lnTo>
                  <a:pt x="7315200" y="1618488"/>
                </a:lnTo>
                <a:lnTo>
                  <a:pt x="0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6" name="TextBox 16"/>
          <p:cNvSpPr txBox="1"/>
          <p:nvPr/>
        </p:nvSpPr>
        <p:spPr>
          <a:xfrm>
            <a:off x="2191882" y="2220812"/>
            <a:ext cx="3915867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dirty="0">
                <a:solidFill>
                  <a:srgbClr val="FFFFFF"/>
                </a:solidFill>
                <a:latin typeface="TT Norms Bold"/>
              </a:rPr>
              <a:t>Enseñanza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872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450093" y="3926554"/>
            <a:ext cx="11678111" cy="5006990"/>
          </a:xfrm>
          <a:custGeom>
            <a:avLst/>
            <a:gdLst/>
            <a:ahLst/>
            <a:cxnLst/>
            <a:rect l="l" t="t" r="r" b="b"/>
            <a:pathLst>
              <a:path w="11678111" h="5006990">
                <a:moveTo>
                  <a:pt x="0" y="0"/>
                </a:moveTo>
                <a:lnTo>
                  <a:pt x="11678111" y="0"/>
                </a:lnTo>
                <a:lnTo>
                  <a:pt x="11678111" y="5006990"/>
                </a:lnTo>
                <a:lnTo>
                  <a:pt x="0" y="5006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1028700" y="2244319"/>
          <a:ext cx="16230600" cy="1057275"/>
        </p:xfrm>
        <a:graphic>
          <a:graphicData uri="http://schemas.openxmlformats.org/drawingml/2006/table">
            <a:tbl>
              <a:tblPr/>
              <a:tblGrid>
                <a:gridCol w="16230600"/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3675857" y="7619977"/>
            <a:ext cx="287759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1"/>
              </a:lnSpc>
            </a:pPr>
            <a:r>
              <a:rPr lang="en-US" sz="2429" b="1" dirty="0">
                <a:solidFill>
                  <a:srgbClr val="000000"/>
                </a:solidFill>
                <a:latin typeface="TT Norms" charset="0"/>
              </a:rPr>
              <a:t>Planificación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50350" y="7402490"/>
            <a:ext cx="287759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1"/>
              </a:lnSpc>
            </a:pPr>
            <a:r>
              <a:rPr lang="en-US" sz="2429" b="1" dirty="0">
                <a:solidFill>
                  <a:srgbClr val="000000"/>
                </a:solidFill>
                <a:latin typeface="TT Norms" charset="0"/>
              </a:rPr>
              <a:t>Intervención</a:t>
            </a:r>
          </a:p>
          <a:p>
            <a:pPr algn="ctr">
              <a:lnSpc>
                <a:spcPts val="3401"/>
              </a:lnSpc>
            </a:pPr>
            <a:r>
              <a:rPr lang="en-US" sz="2429" b="1" dirty="0">
                <a:solidFill>
                  <a:srgbClr val="000000"/>
                </a:solidFill>
                <a:latin typeface="TT Norms" charset="0"/>
              </a:rPr>
              <a:t> áulica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23347" y="7405665"/>
            <a:ext cx="287759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1"/>
              </a:lnSpc>
            </a:pPr>
            <a:r>
              <a:rPr lang="en-US" sz="2429" b="1" dirty="0">
                <a:solidFill>
                  <a:srgbClr val="000000"/>
                </a:solidFill>
                <a:latin typeface="TT Norms" charset="0"/>
              </a:rPr>
              <a:t>Revisión de </a:t>
            </a:r>
          </a:p>
          <a:p>
            <a:pPr algn="ctr">
              <a:lnSpc>
                <a:spcPts val="3401"/>
              </a:lnSpc>
            </a:pPr>
            <a:r>
              <a:rPr lang="en-US" sz="2429" b="1" dirty="0">
                <a:solidFill>
                  <a:srgbClr val="000000"/>
                </a:solidFill>
                <a:latin typeface="TT Norms" charset="0"/>
              </a:rPr>
              <a:t>la Enseñanza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0014" y="2377060"/>
            <a:ext cx="15859286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E4595A"/>
                </a:solidFill>
                <a:latin typeface="ITC Bauhaus Bold"/>
              </a:rPr>
              <a:t>Tópicos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37285" y="3887890"/>
            <a:ext cx="1641407" cy="247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9"/>
              </a:lnSpc>
            </a:pPr>
            <a:r>
              <a:rPr lang="en-US" sz="12999">
                <a:solidFill>
                  <a:srgbClr val="FFAB01"/>
                </a:solidFill>
                <a:latin typeface="ITC Bauhaus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79350" y="3887890"/>
            <a:ext cx="1641407" cy="247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9"/>
              </a:lnSpc>
            </a:pPr>
            <a:r>
              <a:rPr lang="en-US" sz="12999">
                <a:solidFill>
                  <a:srgbClr val="20BBEA"/>
                </a:solidFill>
                <a:latin typeface="ITC Bauhaus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25832" y="3950373"/>
            <a:ext cx="1641407" cy="247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9"/>
              </a:lnSpc>
            </a:pPr>
            <a:r>
              <a:rPr lang="en-US" sz="12999">
                <a:solidFill>
                  <a:srgbClr val="00BF63"/>
                </a:solidFill>
                <a:latin typeface="ITC Bauhaus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492215" y="1986562"/>
            <a:ext cx="10175785" cy="2013938"/>
          </a:xfrm>
          <a:custGeom>
            <a:avLst/>
            <a:gdLst/>
            <a:ahLst/>
            <a:cxnLst/>
            <a:rect l="l" t="t" r="r" b="b"/>
            <a:pathLst>
              <a:path w="11413731" h="2525288">
                <a:moveTo>
                  <a:pt x="0" y="0"/>
                </a:moveTo>
                <a:lnTo>
                  <a:pt x="11413731" y="0"/>
                </a:lnTo>
                <a:lnTo>
                  <a:pt x="11413731" y="2525288"/>
                </a:lnTo>
                <a:lnTo>
                  <a:pt x="0" y="252528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15" name="TextBox 15"/>
          <p:cNvSpPr txBox="1"/>
          <p:nvPr/>
        </p:nvSpPr>
        <p:spPr>
          <a:xfrm>
            <a:off x="0" y="2411295"/>
            <a:ext cx="11586402" cy="103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dirty="0">
                <a:solidFill>
                  <a:srgbClr val="FFFFFF"/>
                </a:solidFill>
                <a:latin typeface="TT Norms Bold"/>
              </a:rPr>
              <a:t>Revisión de la Enseñanza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1354" y="4773804"/>
            <a:ext cx="16765291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48"/>
              </a:lnSpc>
            </a:pPr>
            <a:r>
              <a:rPr lang="en-US" sz="4000" b="1" i="1" dirty="0" smtClean="0">
                <a:solidFill>
                  <a:srgbClr val="000000"/>
                </a:solidFill>
                <a:latin typeface="TT Norms"/>
              </a:rPr>
              <a:t>La Enseñanza en el Campo de la Formación Docente tiene un doble desafío epistemológico , es el conceptualizar  la Enseñanza</a:t>
            </a:r>
            <a:r>
              <a:rPr lang="en-US" sz="4000" b="1" i="1" dirty="0">
                <a:solidFill>
                  <a:srgbClr val="000000"/>
                </a:solidFill>
                <a:latin typeface="TT Norms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T Norms"/>
              </a:rPr>
              <a:t>y orientar el abordaje del contenido a enseñar.</a:t>
            </a:r>
          </a:p>
          <a:p>
            <a:pPr algn="just">
              <a:lnSpc>
                <a:spcPts val="7048"/>
              </a:lnSpc>
            </a:pPr>
            <a:endParaRPr lang="en-US" sz="4000" b="1" dirty="0">
              <a:solidFill>
                <a:srgbClr val="000000"/>
              </a:solidFill>
              <a:latin typeface="TT Nor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755702" y="4028432"/>
            <a:ext cx="16765291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48"/>
              </a:lnSpc>
            </a:pPr>
            <a:r>
              <a:rPr lang="en-US" sz="4000" b="1" i="1" dirty="0" smtClean="0">
                <a:solidFill>
                  <a:srgbClr val="000000"/>
                </a:solidFill>
                <a:latin typeface="TT Norms"/>
              </a:rPr>
              <a:t>La revisión de la Enseñanza </a:t>
            </a:r>
            <a:r>
              <a:rPr lang="en-US" sz="4000" b="1" i="1" dirty="0">
                <a:solidFill>
                  <a:srgbClr val="000000"/>
                </a:solidFill>
                <a:latin typeface="TT Norms"/>
              </a:rPr>
              <a:t>implica un trabajo coordinado, articulado y situado para revisar los dilemas de la Enseñanza en el contexto de las Prácticas Docentes; y revisar también la cuestión metodológica de la Enseñanza en campos específicos</a:t>
            </a:r>
            <a:r>
              <a:rPr lang="en-US" sz="4000" b="1" i="1" dirty="0" smtClean="0">
                <a:solidFill>
                  <a:srgbClr val="000000"/>
                </a:solidFill>
                <a:latin typeface="TT Norms"/>
              </a:rPr>
              <a:t>.</a:t>
            </a:r>
          </a:p>
          <a:p>
            <a:pPr algn="r">
              <a:lnSpc>
                <a:spcPts val="7048"/>
              </a:lnSpc>
            </a:pPr>
            <a:r>
              <a:rPr lang="en-US" sz="4000" dirty="0" smtClean="0">
                <a:solidFill>
                  <a:srgbClr val="000000"/>
                </a:solidFill>
                <a:latin typeface="TT Norms"/>
              </a:rPr>
              <a:t>Equipo de Trabajo</a:t>
            </a:r>
            <a:endParaRPr lang="en-US" sz="4000" dirty="0">
              <a:solidFill>
                <a:srgbClr val="000000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32592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25351"/>
            <a:ext cx="18288000" cy="11212351"/>
            <a:chOff x="0" y="0"/>
            <a:chExt cx="24384000" cy="14949801"/>
          </a:xfrm>
        </p:grpSpPr>
        <p:sp>
          <p:nvSpPr>
            <p:cNvPr id="3" name="Freeform 3"/>
            <p:cNvSpPr/>
            <p:nvPr/>
          </p:nvSpPr>
          <p:spPr>
            <a:xfrm>
              <a:off x="0" y="1233801"/>
              <a:ext cx="24384000" cy="1944566"/>
            </a:xfrm>
            <a:custGeom>
              <a:avLst/>
              <a:gdLst/>
              <a:ahLst/>
              <a:cxnLst/>
              <a:rect l="l" t="t" r="r" b="b"/>
              <a:pathLst>
                <a:path w="24384000" h="1944566">
                  <a:moveTo>
                    <a:pt x="0" y="0"/>
                  </a:moveTo>
                  <a:lnTo>
                    <a:pt x="24384000" y="0"/>
                  </a:lnTo>
                  <a:lnTo>
                    <a:pt x="24384000" y="1944567"/>
                  </a:lnTo>
                  <a:lnTo>
                    <a:pt x="0" y="194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6058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3178368"/>
              <a:ext cx="24384000" cy="291553"/>
              <a:chOff x="0" y="0"/>
              <a:chExt cx="4816593" cy="575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5759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759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57591"/>
                    </a:lnTo>
                    <a:lnTo>
                      <a:pt x="0" y="57591"/>
                    </a:lnTo>
                    <a:close/>
                  </a:path>
                </a:pathLst>
              </a:custGeom>
              <a:solidFill>
                <a:srgbClr val="20BB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94343" y="313236"/>
              <a:ext cx="6523393" cy="6440368"/>
            </a:xfrm>
            <a:custGeom>
              <a:avLst/>
              <a:gdLst/>
              <a:ahLst/>
              <a:cxnLst/>
              <a:rect l="l" t="t" r="r" b="b"/>
              <a:pathLst>
                <a:path w="6523393" h="6440368">
                  <a:moveTo>
                    <a:pt x="0" y="0"/>
                  </a:moveTo>
                  <a:lnTo>
                    <a:pt x="6523393" y="0"/>
                  </a:lnTo>
                  <a:lnTo>
                    <a:pt x="6523393" y="6440369"/>
                  </a:lnTo>
                  <a:lnTo>
                    <a:pt x="0" y="644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3469921"/>
              <a:ext cx="24384000" cy="11479881"/>
              <a:chOff x="0" y="0"/>
              <a:chExt cx="4816593" cy="22676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2" cy="226763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6763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67631"/>
                    </a:lnTo>
                    <a:lnTo>
                      <a:pt x="0" y="2267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9419339" y="1618983"/>
              <a:ext cx="3593061" cy="1174203"/>
            </a:xfrm>
            <a:custGeom>
              <a:avLst/>
              <a:gdLst/>
              <a:ahLst/>
              <a:cxnLst/>
              <a:rect l="l" t="t" r="r" b="b"/>
              <a:pathLst>
                <a:path w="3593061" h="1174203">
                  <a:moveTo>
                    <a:pt x="0" y="0"/>
                  </a:moveTo>
                  <a:lnTo>
                    <a:pt x="3593061" y="0"/>
                  </a:lnTo>
                  <a:lnTo>
                    <a:pt x="3593061" y="1174203"/>
                  </a:lnTo>
                  <a:lnTo>
                    <a:pt x="0" y="1174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4841513" y="1767453"/>
              <a:ext cx="3853961" cy="877263"/>
            </a:xfrm>
            <a:custGeom>
              <a:avLst/>
              <a:gdLst/>
              <a:ahLst/>
              <a:cxnLst/>
              <a:rect l="l" t="t" r="r" b="b"/>
              <a:pathLst>
                <a:path w="3853961" h="877263">
                  <a:moveTo>
                    <a:pt x="0" y="0"/>
                  </a:moveTo>
                  <a:lnTo>
                    <a:pt x="3853961" y="0"/>
                  </a:lnTo>
                  <a:lnTo>
                    <a:pt x="3853961" y="877263"/>
                  </a:lnTo>
                  <a:lnTo>
                    <a:pt x="0" y="87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9478495" y="0"/>
              <a:ext cx="4202260" cy="2605401"/>
            </a:xfrm>
            <a:custGeom>
              <a:avLst/>
              <a:gdLst/>
              <a:ahLst/>
              <a:cxnLst/>
              <a:rect l="l" t="t" r="r" b="b"/>
              <a:pathLst>
                <a:path w="4202260" h="2605401">
                  <a:moveTo>
                    <a:pt x="0" y="0"/>
                  </a:moveTo>
                  <a:lnTo>
                    <a:pt x="4202260" y="0"/>
                  </a:lnTo>
                  <a:lnTo>
                    <a:pt x="4202260" y="2605401"/>
                  </a:lnTo>
                  <a:lnTo>
                    <a:pt x="0" y="2605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765661" y="1719980"/>
            <a:ext cx="16982012" cy="499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800" b="1" dirty="0" smtClean="0"/>
              <a:t>PRIMER MOMENTO </a:t>
            </a:r>
            <a:endParaRPr lang="es-AR" sz="4800" dirty="0"/>
          </a:p>
          <a:p>
            <a:r>
              <a:rPr lang="es-ES" sz="4800" b="1" dirty="0"/>
              <a:t> </a:t>
            </a:r>
            <a:r>
              <a:rPr lang="es-ES" sz="4800" b="1" dirty="0" smtClean="0"/>
              <a:t>Colectivo </a:t>
            </a:r>
            <a:r>
              <a:rPr lang="es-ES" sz="4800" b="1" dirty="0"/>
              <a:t>institucional:</a:t>
            </a:r>
            <a:endParaRPr lang="es-AR" sz="4800" dirty="0"/>
          </a:p>
          <a:p>
            <a:r>
              <a:rPr lang="es-ES" sz="4000" dirty="0">
                <a:latin typeface="+mj-lt"/>
              </a:rPr>
              <a:t> </a:t>
            </a:r>
            <a:r>
              <a:rPr lang="es-ES" sz="4000" dirty="0" smtClean="0">
                <a:latin typeface="+mj-lt"/>
              </a:rPr>
              <a:t>1. </a:t>
            </a:r>
            <a:r>
              <a:rPr lang="es-ES" sz="4000" dirty="0" smtClean="0">
                <a:latin typeface="+mj-lt"/>
              </a:rPr>
              <a:t>Se presentará</a:t>
            </a:r>
            <a:r>
              <a:rPr lang="es-ES" sz="4000" dirty="0" smtClean="0">
                <a:latin typeface="+mj-lt"/>
              </a:rPr>
              <a:t> </a:t>
            </a:r>
            <a:r>
              <a:rPr lang="es-ES" sz="4000" dirty="0">
                <a:latin typeface="+mj-lt"/>
              </a:rPr>
              <a:t>la agenda de trabajo de la tercera jornada (objetivos y temas). Consideraciones Técnicas</a:t>
            </a:r>
            <a:r>
              <a:rPr lang="es-ES" sz="4000" dirty="0" smtClean="0">
                <a:latin typeface="+mj-lt"/>
              </a:rPr>
              <a:t>.</a:t>
            </a:r>
          </a:p>
          <a:p>
            <a:endParaRPr lang="es-AR" sz="4000" dirty="0">
              <a:latin typeface="+mj-lt"/>
            </a:endParaRPr>
          </a:p>
          <a:p>
            <a:pPr algn="just">
              <a:lnSpc>
                <a:spcPts val="6509"/>
              </a:lnSpc>
            </a:pPr>
            <a:endParaRPr lang="en-US" sz="4649" dirty="0" smtClean="0">
              <a:solidFill>
                <a:srgbClr val="000000"/>
              </a:solidFill>
              <a:latin typeface="TT Norms" charset="0"/>
            </a:endParaRPr>
          </a:p>
          <a:p>
            <a:pPr algn="just">
              <a:lnSpc>
                <a:spcPts val="6509"/>
              </a:lnSpc>
            </a:pPr>
            <a:endParaRPr lang="en-US" sz="4649" dirty="0">
              <a:solidFill>
                <a:srgbClr val="000000"/>
              </a:solidFill>
              <a:latin typeface="TT Nor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764" y="4763190"/>
            <a:ext cx="10294371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s-AR" sz="4000" dirty="0">
              <a:latin typeface="+mj-lt"/>
            </a:endParaRPr>
          </a:p>
          <a:p>
            <a:pPr algn="just">
              <a:lnSpc>
                <a:spcPts val="6509"/>
              </a:lnSpc>
            </a:pPr>
            <a:endParaRPr lang="en-US" sz="4649" dirty="0" smtClean="0">
              <a:solidFill>
                <a:srgbClr val="000000"/>
              </a:solidFill>
              <a:latin typeface="TT Norms" charset="0"/>
            </a:endParaRPr>
          </a:p>
          <a:p>
            <a:pPr algn="just">
              <a:lnSpc>
                <a:spcPts val="6509"/>
              </a:lnSpc>
            </a:pPr>
            <a:endParaRPr lang="en-US" sz="4649" dirty="0">
              <a:solidFill>
                <a:srgbClr val="000000"/>
              </a:solidFill>
              <a:latin typeface="TT Norms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36764" y="4541740"/>
            <a:ext cx="9144000" cy="5927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6509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2. Actividad  1</a:t>
            </a:r>
          </a:p>
          <a:p>
            <a:pPr lvl="0" algn="just">
              <a:lnSpc>
                <a:spcPts val="6509"/>
              </a:lnSpc>
            </a:pPr>
            <a:r>
              <a:rPr lang="es-ES" sz="4000" dirty="0" smtClean="0">
                <a:latin typeface="+mj-lt"/>
              </a:rPr>
              <a:t>A </a:t>
            </a:r>
            <a:r>
              <a:rPr lang="es-ES" sz="4000" dirty="0">
                <a:latin typeface="+mj-lt"/>
              </a:rPr>
              <a:t>continuación cada docente </a:t>
            </a:r>
            <a:r>
              <a:rPr lang="es-ES" sz="4000" dirty="0" smtClean="0">
                <a:latin typeface="+mj-lt"/>
              </a:rPr>
              <a:t>responde</a:t>
            </a:r>
            <a:r>
              <a:rPr lang="es-ES" sz="4000" dirty="0" smtClean="0">
                <a:latin typeface="+mj-lt"/>
              </a:rPr>
              <a:t>rá </a:t>
            </a:r>
            <a:r>
              <a:rPr lang="es-ES" sz="4000" dirty="0">
                <a:latin typeface="+mj-lt"/>
              </a:rPr>
              <a:t>un formulario de Google Form, que </a:t>
            </a:r>
            <a:r>
              <a:rPr lang="es-ES" sz="4000" dirty="0" smtClean="0">
                <a:latin typeface="+mj-lt"/>
              </a:rPr>
              <a:t>recuperará </a:t>
            </a:r>
            <a:r>
              <a:rPr lang="es-ES" sz="4000" dirty="0">
                <a:latin typeface="+mj-lt"/>
              </a:rPr>
              <a:t>lo trabajado en la Jornada Nº2 y </a:t>
            </a:r>
            <a:r>
              <a:rPr lang="es-ES" sz="4000" dirty="0" smtClean="0">
                <a:latin typeface="+mj-lt"/>
              </a:rPr>
              <a:t>abordará </a:t>
            </a:r>
            <a:r>
              <a:rPr lang="es-ES" sz="4000" dirty="0">
                <a:latin typeface="+mj-lt"/>
              </a:rPr>
              <a:t>el accionar del docente en su espacio curricular.</a:t>
            </a:r>
            <a:endParaRPr lang="es-AR" sz="4000" dirty="0">
              <a:latin typeface="+mj-lt"/>
            </a:endParaRPr>
          </a:p>
          <a:p>
            <a:pPr algn="just">
              <a:lnSpc>
                <a:spcPts val="6509"/>
              </a:lnSpc>
            </a:pPr>
            <a:endParaRPr lang="en-US" b="1" dirty="0">
              <a:solidFill>
                <a:srgbClr val="000000"/>
              </a:solidFill>
              <a:latin typeface="TT Norms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2833323" y="9327666"/>
            <a:ext cx="3531634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AR" sz="4000" dirty="0" smtClean="0">
                <a:latin typeface="+mj-lt"/>
                <a:hlinkClick r:id="rId9"/>
              </a:rPr>
              <a:t>Link Formulario</a:t>
            </a:r>
            <a:endParaRPr lang="es-AR" sz="4000" dirty="0" smtClean="0">
              <a:latin typeface="+mj-lt"/>
            </a:endParaRPr>
          </a:p>
          <a:p>
            <a:pPr algn="just">
              <a:lnSpc>
                <a:spcPts val="6509"/>
              </a:lnSpc>
            </a:pPr>
            <a:endParaRPr lang="en-US" sz="4649" dirty="0" smtClean="0">
              <a:solidFill>
                <a:srgbClr val="000000"/>
              </a:solidFill>
              <a:latin typeface="TT Norms" charset="0"/>
            </a:endParaRPr>
          </a:p>
          <a:p>
            <a:pPr algn="just">
              <a:lnSpc>
                <a:spcPts val="6509"/>
              </a:lnSpc>
            </a:pPr>
            <a:endParaRPr lang="en-US" sz="4649" dirty="0">
              <a:solidFill>
                <a:srgbClr val="000000"/>
              </a:solidFill>
              <a:latin typeface="TT Norms" charset="0"/>
            </a:endParaRPr>
          </a:p>
        </p:txBody>
      </p:sp>
      <p:sp>
        <p:nvSpPr>
          <p:cNvPr id="18" name="Freeform 14"/>
          <p:cNvSpPr/>
          <p:nvPr/>
        </p:nvSpPr>
        <p:spPr>
          <a:xfrm>
            <a:off x="11734800" y="3924300"/>
            <a:ext cx="5272569" cy="5192396"/>
          </a:xfrm>
          <a:custGeom>
            <a:avLst/>
            <a:gdLst/>
            <a:ahLst/>
            <a:cxnLst/>
            <a:rect l="l" t="t" r="r" b="b"/>
            <a:pathLst>
              <a:path w="6433316" h="6433316">
                <a:moveTo>
                  <a:pt x="0" y="0"/>
                </a:moveTo>
                <a:lnTo>
                  <a:pt x="6433316" y="0"/>
                </a:lnTo>
                <a:lnTo>
                  <a:pt x="6433316" y="6433316"/>
                </a:lnTo>
                <a:lnTo>
                  <a:pt x="0" y="64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845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1033</Words>
  <Application>Microsoft Office PowerPoint</Application>
  <PresentationFormat>Personalizado</PresentationFormat>
  <Paragraphs>113</Paragraphs>
  <Slides>21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Open Sans Light Bold</vt:lpstr>
      <vt:lpstr>Noto Sans Symbols</vt:lpstr>
      <vt:lpstr>Calibri</vt:lpstr>
      <vt:lpstr>TT Firs Neue</vt:lpstr>
      <vt:lpstr>TT Norms Bold</vt:lpstr>
      <vt:lpstr>ITC Bauhaus Bold</vt:lpstr>
      <vt:lpstr>TT Norms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Tramo Formativo: Fortalecimiento Institucional del Nivel Superior</dc:title>
  <dc:creator>Lenovo</dc:creator>
  <cp:lastModifiedBy>Lenovo</cp:lastModifiedBy>
  <cp:revision>42</cp:revision>
  <dcterms:created xsi:type="dcterms:W3CDTF">2006-08-16T00:00:00Z</dcterms:created>
  <dcterms:modified xsi:type="dcterms:W3CDTF">2023-06-12T17:24:24Z</dcterms:modified>
  <dc:identifier>DAFgStnIPyY</dc:identifier>
</cp:coreProperties>
</file>