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05" r:id="rId2"/>
    <p:sldId id="306" r:id="rId3"/>
    <p:sldId id="302" r:id="rId4"/>
    <p:sldId id="311" r:id="rId5"/>
    <p:sldId id="281" r:id="rId6"/>
    <p:sldId id="283" r:id="rId7"/>
    <p:sldId id="279" r:id="rId8"/>
    <p:sldId id="277" r:id="rId9"/>
    <p:sldId id="275" r:id="rId10"/>
    <p:sldId id="288" r:id="rId11"/>
    <p:sldId id="289" r:id="rId12"/>
    <p:sldId id="290" r:id="rId13"/>
    <p:sldId id="291" r:id="rId14"/>
    <p:sldId id="292" r:id="rId15"/>
    <p:sldId id="293" r:id="rId16"/>
    <p:sldId id="286" r:id="rId17"/>
    <p:sldId id="294" r:id="rId18"/>
    <p:sldId id="287" r:id="rId19"/>
    <p:sldId id="310" r:id="rId20"/>
    <p:sldId id="296" r:id="rId21"/>
    <p:sldId id="297" r:id="rId22"/>
    <p:sldId id="298" r:id="rId23"/>
    <p:sldId id="299" r:id="rId24"/>
    <p:sldId id="300" r:id="rId25"/>
    <p:sldId id="301" r:id="rId26"/>
  </p:sldIdLst>
  <p:sldSz cx="12192000" cy="6858000"/>
  <p:notesSz cx="6784975" cy="9906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0" userDrawn="1">
          <p15:clr>
            <a:srgbClr val="A4A3A4"/>
          </p15:clr>
        </p15:guide>
        <p15:guide id="2" pos="4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877B2"/>
    <a:srgbClr val="9D9D9C"/>
    <a:srgbClr val="2091D0"/>
    <a:srgbClr val="C9A9CF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0337" autoAdjust="0"/>
  </p:normalViewPr>
  <p:slideViewPr>
    <p:cSldViewPr snapToGrid="0">
      <p:cViewPr>
        <p:scale>
          <a:sx n="39" d="100"/>
          <a:sy n="39" d="100"/>
        </p:scale>
        <p:origin x="-1068" y="-222"/>
      </p:cViewPr>
      <p:guideLst>
        <p:guide orient="horz" pos="300"/>
        <p:guide pos="4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 rtlCol="0"/>
        <a:lstStyle/>
        <a:p>
          <a:pPr rtl="0"/>
          <a:endParaRPr lang="en-US"/>
        </a:p>
      </dgm:t>
    </dgm:pt>
    <dgm:pt modelId="{AA38CBC9-AC6B-457D-9F63-4D1AB8E7793E}">
      <dgm:prSet phldrT="[Text]" custT="1"/>
      <dgm:spPr/>
      <dgm:t>
        <a:bodyPr rtlCol="0"/>
        <a:lstStyle/>
        <a:p>
          <a:pPr rtl="0"/>
          <a:r>
            <a:rPr lang="es-ES" sz="18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Punto de partida</a:t>
          </a:r>
          <a:endParaRPr lang="es-ES" sz="1800" kern="1200" noProof="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xmlns="" id="0" name="" title="Group A"/>
        </a:ext>
      </dgm:extLst>
    </dgm:pt>
    <dgm:pt modelId="{02DFC051-974F-4AF1-85DB-FFF5F1CCD57A}" type="parTrans" cxnId="{F68BA8B4-E5E5-4A12-9338-5CF5693ADCA2}">
      <dgm:prSet/>
      <dgm:spPr/>
      <dgm:t>
        <a:bodyPr rtlCol="0"/>
        <a:lstStyle/>
        <a:p>
          <a:pPr rtl="0"/>
          <a:endParaRPr lang="en-US"/>
        </a:p>
      </dgm:t>
    </dgm:pt>
    <dgm:pt modelId="{7ACF197E-8A7D-4D14-A941-EE15BE87306C}" type="sibTrans" cxnId="{F68BA8B4-E5E5-4A12-9338-5CF5693ADCA2}">
      <dgm:prSet/>
      <dgm:spPr/>
      <dgm:t>
        <a:bodyPr rtlCol="0"/>
        <a:lstStyle/>
        <a:p>
          <a:pPr rtl="0"/>
          <a:endParaRPr lang="en-US"/>
        </a:p>
      </dgm:t>
    </dgm:pt>
    <dgm:pt modelId="{D3078812-AB6C-4723-94A2-35636C0171B3}">
      <dgm:prSet phldrT="[Text]"/>
      <dgm:spPr/>
      <dgm:t>
        <a:bodyPr/>
        <a:lstStyle/>
        <a:p>
          <a:endParaRPr lang="es-ES" dirty="0"/>
        </a:p>
      </dgm:t>
      <dgm:extLst/>
    </dgm:pt>
    <dgm:pt modelId="{5A35BA4A-CDF8-4DDE-B3D7-8C1FB9434F36}" type="parTrans" cxnId="{8D03D92B-5759-4F4D-9873-1F898EF0905E}">
      <dgm:prSet/>
      <dgm:spPr/>
      <dgm:t>
        <a:bodyPr/>
        <a:lstStyle/>
        <a:p>
          <a:endParaRPr lang="es-AR"/>
        </a:p>
      </dgm:t>
    </dgm:pt>
    <dgm:pt modelId="{F56D2478-DAA1-449E-B1E8-B29A03A34BF5}" type="sibTrans" cxnId="{8D03D92B-5759-4F4D-9873-1F898EF0905E}">
      <dgm:prSet/>
      <dgm:spPr/>
      <dgm:t>
        <a:bodyPr/>
        <a:lstStyle/>
        <a:p>
          <a:endParaRPr lang="es-AR"/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D2BB9C9C-582A-4226-99A2-A6A4B7AD887A}" type="pres">
      <dgm:prSet presAssocID="{AA38CBC9-AC6B-457D-9F63-4D1AB8E7793E}" presName="centerShape" presStyleLbl="node0" presStyleIdx="0" presStyleCnt="1" custLinFactNeighborX="4459"/>
      <dgm:spPr/>
      <dgm:t>
        <a:bodyPr rtlCol="0"/>
        <a:lstStyle/>
        <a:p>
          <a:pPr rtl="0"/>
          <a:endParaRPr lang="en-US"/>
        </a:p>
      </dgm:t>
    </dgm:pt>
  </dgm:ptLst>
  <dgm:cxnLst>
    <dgm:cxn modelId="{31239A0E-65CE-446A-AB57-2F281562040F}" type="presOf" srcId="{AA38CBC9-AC6B-457D-9F63-4D1AB8E7793E}" destId="{D2BB9C9C-582A-4226-99A2-A6A4B7AD887A}" srcOrd="0" destOrd="0" presId="urn:microsoft.com/office/officeart/2005/8/layout/radial6"/>
    <dgm:cxn modelId="{8D03D92B-5759-4F4D-9873-1F898EF0905E}" srcId="{B8060F7B-9920-4F24-BE71-F0E4E3B7B934}" destId="{D3078812-AB6C-4723-94A2-35636C0171B3}" srcOrd="1" destOrd="0" parTransId="{5A35BA4A-CDF8-4DDE-B3D7-8C1FB9434F36}" sibTransId="{F56D2478-DAA1-449E-B1E8-B29A03A34BF5}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61363502-AE01-4976-B90D-E12185145B18}" type="presOf" srcId="{B8060F7B-9920-4F24-BE71-F0E4E3B7B934}" destId="{B0C37B97-914B-49F2-84E5-94B39EF2352F}" srcOrd="0" destOrd="0" presId="urn:microsoft.com/office/officeart/2005/8/layout/radial6"/>
    <dgm:cxn modelId="{7DBA44FE-C604-498E-BF2D-FFA10DDE413A}" type="presParOf" srcId="{B0C37B97-914B-49F2-84E5-94B39EF2352F}" destId="{D2BB9C9C-582A-4226-99A2-A6A4B7AD887A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 rtlCol="0"/>
        <a:lstStyle/>
        <a:p>
          <a:pPr rtl="0"/>
          <a:endParaRPr lang="en-US"/>
        </a:p>
      </dgm:t>
    </dgm:pt>
    <dgm:pt modelId="{AA38CBC9-AC6B-457D-9F63-4D1AB8E7793E}">
      <dgm:prSet phldrT="[Text]" custT="1"/>
      <dgm:spPr/>
      <dgm:t>
        <a:bodyPr rtlCol="0"/>
        <a:lstStyle/>
        <a:p>
          <a:pPr rtl="0"/>
          <a:r>
            <a:rPr lang="es-ES" sz="18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Punto de llegada</a:t>
          </a:r>
          <a:endParaRPr lang="es-ES" sz="1800" kern="1200" noProof="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xmlns="" id="0" name="" title="Group A"/>
        </a:ext>
      </dgm:extLst>
    </dgm:pt>
    <dgm:pt modelId="{02DFC051-974F-4AF1-85DB-FFF5F1CCD57A}" type="parTrans" cxnId="{F68BA8B4-E5E5-4A12-9338-5CF5693ADCA2}">
      <dgm:prSet/>
      <dgm:spPr/>
      <dgm:t>
        <a:bodyPr rtlCol="0"/>
        <a:lstStyle/>
        <a:p>
          <a:pPr rtl="0"/>
          <a:endParaRPr lang="en-US"/>
        </a:p>
      </dgm:t>
    </dgm:pt>
    <dgm:pt modelId="{7ACF197E-8A7D-4D14-A941-EE15BE87306C}" type="sibTrans" cxnId="{F68BA8B4-E5E5-4A12-9338-5CF5693ADCA2}">
      <dgm:prSet/>
      <dgm:spPr/>
      <dgm:t>
        <a:bodyPr rtlCol="0"/>
        <a:lstStyle/>
        <a:p>
          <a:pPr rtl="0"/>
          <a:endParaRPr lang="en-US"/>
        </a:p>
      </dgm:t>
    </dgm:pt>
    <dgm:pt modelId="{D3078812-AB6C-4723-94A2-35636C0171B3}">
      <dgm:prSet phldrT="[Text]"/>
      <dgm:spPr/>
      <dgm:t>
        <a:bodyPr/>
        <a:lstStyle/>
        <a:p>
          <a:endParaRPr lang="es-ES" dirty="0"/>
        </a:p>
      </dgm:t>
      <dgm:extLst/>
    </dgm:pt>
    <dgm:pt modelId="{5A35BA4A-CDF8-4DDE-B3D7-8C1FB9434F36}" type="parTrans" cxnId="{8D03D92B-5759-4F4D-9873-1F898EF0905E}">
      <dgm:prSet/>
      <dgm:spPr/>
      <dgm:t>
        <a:bodyPr/>
        <a:lstStyle/>
        <a:p>
          <a:endParaRPr lang="es-AR"/>
        </a:p>
      </dgm:t>
    </dgm:pt>
    <dgm:pt modelId="{F56D2478-DAA1-449E-B1E8-B29A03A34BF5}" type="sibTrans" cxnId="{8D03D92B-5759-4F4D-9873-1F898EF0905E}">
      <dgm:prSet/>
      <dgm:spPr/>
      <dgm:t>
        <a:bodyPr/>
        <a:lstStyle/>
        <a:p>
          <a:endParaRPr lang="es-AR"/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D2BB9C9C-582A-4226-99A2-A6A4B7AD887A}" type="pres">
      <dgm:prSet presAssocID="{AA38CBC9-AC6B-457D-9F63-4D1AB8E7793E}" presName="centerShape" presStyleLbl="node0" presStyleIdx="0" presStyleCnt="1" custLinFactNeighborX="236"/>
      <dgm:spPr/>
      <dgm:t>
        <a:bodyPr rtlCol="0"/>
        <a:lstStyle/>
        <a:p>
          <a:pPr rtl="0"/>
          <a:endParaRPr lang="en-US"/>
        </a:p>
      </dgm:t>
    </dgm:pt>
  </dgm:ptLst>
  <dgm:cxnLst>
    <dgm:cxn modelId="{8D03D92B-5759-4F4D-9873-1F898EF0905E}" srcId="{B8060F7B-9920-4F24-BE71-F0E4E3B7B934}" destId="{D3078812-AB6C-4723-94A2-35636C0171B3}" srcOrd="1" destOrd="0" parTransId="{5A35BA4A-CDF8-4DDE-B3D7-8C1FB9434F36}" sibTransId="{F56D2478-DAA1-449E-B1E8-B29A03A34BF5}"/>
    <dgm:cxn modelId="{E886A431-FD15-4081-8B0A-553987398090}" type="presOf" srcId="{B8060F7B-9920-4F24-BE71-F0E4E3B7B934}" destId="{B0C37B97-914B-49F2-84E5-94B39EF2352F}" srcOrd="0" destOrd="0" presId="urn:microsoft.com/office/officeart/2005/8/layout/radial6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BE368F5E-B80F-4C3C-813E-3C50229F1E87}" type="presOf" srcId="{AA38CBC9-AC6B-457D-9F63-4D1AB8E7793E}" destId="{D2BB9C9C-582A-4226-99A2-A6A4B7AD887A}" srcOrd="0" destOrd="0" presId="urn:microsoft.com/office/officeart/2005/8/layout/radial6"/>
    <dgm:cxn modelId="{2FB6A7BB-48AB-4DFE-B94C-502EC1DD89CC}" type="presParOf" srcId="{B0C37B97-914B-49F2-84E5-94B39EF2352F}" destId="{D2BB9C9C-582A-4226-99A2-A6A4B7AD887A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BB9C9C-582A-4226-99A2-A6A4B7AD887A}">
      <dsp:nvSpPr>
        <dsp:cNvPr id="0" name=""/>
        <dsp:cNvSpPr/>
      </dsp:nvSpPr>
      <dsp:spPr>
        <a:xfrm>
          <a:off x="311226" y="630"/>
          <a:ext cx="1117905" cy="11179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Punto de partida</a:t>
          </a:r>
          <a:endParaRPr lang="es-ES" sz="1800" kern="1200" noProof="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311226" y="630"/>
        <a:ext cx="1117905" cy="11179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BB9C9C-582A-4226-99A2-A6A4B7AD887A}">
      <dsp:nvSpPr>
        <dsp:cNvPr id="0" name=""/>
        <dsp:cNvSpPr/>
      </dsp:nvSpPr>
      <dsp:spPr>
        <a:xfrm>
          <a:off x="167594" y="630"/>
          <a:ext cx="1117905" cy="11179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Punto de llegada</a:t>
          </a:r>
          <a:endParaRPr lang="es-ES" sz="1800" kern="1200" noProof="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167594" y="630"/>
        <a:ext cx="1117905" cy="1117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1F9F3-C9B8-4B9A-81F5-AF6A39738DC1}" type="datetimeFigureOut">
              <a:rPr lang="es-ES" smtClean="0"/>
              <a:pPr/>
              <a:t>28/06/2019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AFF39-B2B5-4450-825E-DD8F640A5AB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08793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D092A-F974-4A1C-8AD4-46992ABFB255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76396-118E-46BC-B9BA-184F6A55474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2524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5100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s-ES" smtClean="0"/>
              <a:pPr rtl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3822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82962D-00CF-4BA7-9F57-D10ACC931BDB}" type="datetimeFigureOut">
              <a:rPr lang="es-ES" smtClean="0"/>
              <a:pPr/>
              <a:t>28/06/2019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1A7B29-E34A-47B8-B42A-8ABAAC3145F4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491" y="533400"/>
            <a:ext cx="7960229" cy="253841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2</a:t>
            </a:r>
            <a:r>
              <a:rPr lang="es-ES" dirty="0" smtClean="0"/>
              <a:t>° Encuentro Regional de Rectores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4037" y="3286124"/>
            <a:ext cx="7876968" cy="865746"/>
          </a:xfrm>
        </p:spPr>
        <p:txBody>
          <a:bodyPr rtlCol="0">
            <a:noAutofit/>
          </a:bodyPr>
          <a:lstStyle/>
          <a:p>
            <a:r>
              <a:rPr lang="es-ES" sz="3200" dirty="0" smtClean="0"/>
              <a:t>Orientaciones para la Primera Jornada Pedagógica</a:t>
            </a:r>
          </a:p>
          <a:p>
            <a:r>
              <a:rPr lang="es-ES" sz="3200" dirty="0" smtClean="0"/>
              <a:t>JUNIO </a:t>
            </a:r>
            <a:r>
              <a:rPr lang="es-ES" sz="3200" dirty="0" smtClean="0"/>
              <a:t>2019</a:t>
            </a:r>
          </a:p>
          <a:p>
            <a:r>
              <a:rPr lang="es-ES" sz="3200" dirty="0" smtClean="0"/>
              <a:t>Salta</a:t>
            </a:r>
          </a:p>
        </p:txBody>
      </p:sp>
      <p:pic>
        <p:nvPicPr>
          <p:cNvPr id="4" name="Picture 2" descr="C:\Users\brunol\Downloads\logo-DGES-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098" y="5261868"/>
            <a:ext cx="4843849" cy="12995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93259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2800" dirty="0" smtClean="0">
                <a:solidFill>
                  <a:srgbClr val="CC66FF"/>
                </a:solidFill>
              </a:rPr>
              <a:t/>
            </a:r>
            <a:br>
              <a:rPr lang="es-AR" sz="2800" dirty="0" smtClean="0">
                <a:solidFill>
                  <a:srgbClr val="CC66FF"/>
                </a:solidFill>
              </a:rPr>
            </a:br>
            <a:r>
              <a:rPr lang="es-AR" sz="3100" b="1" dirty="0" smtClean="0">
                <a:solidFill>
                  <a:schemeClr val="bg2">
                    <a:lumMod val="25000"/>
                  </a:schemeClr>
                </a:solidFill>
              </a:rPr>
              <a:t>1.Formación de los estudiantes y condiciones institucionales.</a:t>
            </a:r>
            <a:br>
              <a:rPr lang="es-AR" sz="31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s-A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5019506"/>
          </a:xfrm>
        </p:spPr>
        <p:txBody>
          <a:bodyPr/>
          <a:lstStyle/>
          <a:p>
            <a:r>
              <a:rPr lang="es-AR" sz="2400" dirty="0" smtClean="0"/>
              <a:t>1.1. La formación brindada por el Instituto en distintas </a:t>
            </a:r>
            <a:r>
              <a:rPr lang="es-AR" sz="2400" b="1" dirty="0" smtClean="0"/>
              <a:t>capacidades profesionales</a:t>
            </a:r>
            <a:r>
              <a:rPr lang="es-AR" sz="2400" dirty="0" smtClean="0"/>
              <a:t>.</a:t>
            </a:r>
          </a:p>
          <a:p>
            <a:r>
              <a:rPr lang="es-AR" sz="2400" dirty="0" smtClean="0"/>
              <a:t>1.2. Valoración de la formación recibida por los estudiantes para el desarrollo de </a:t>
            </a:r>
            <a:r>
              <a:rPr lang="es-AR" sz="2400" b="1" dirty="0" smtClean="0"/>
              <a:t>capacidades específicas.</a:t>
            </a:r>
          </a:p>
          <a:p>
            <a:r>
              <a:rPr lang="es-AR" sz="2400" dirty="0" smtClean="0"/>
              <a:t>1.3. Valoración de diferentes aspectos del Instituto</a:t>
            </a:r>
          </a:p>
          <a:p>
            <a:r>
              <a:rPr lang="es-AR" sz="2400" dirty="0" smtClean="0"/>
              <a:t>1.4. Los aspectos del Instituto sobre los que propondrían mejoras.</a:t>
            </a:r>
          </a:p>
          <a:p>
            <a:endParaRPr lang="es-AR" dirty="0" smtClean="0"/>
          </a:p>
        </p:txBody>
      </p:sp>
      <p:pic>
        <p:nvPicPr>
          <p:cNvPr id="8193" name="Picture 1" descr="C:\Users\brunol\Pictures\LORENA\UCR-es-una-esperanza-para-estudiantes-aplazados-de-secunda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997" y="4714884"/>
            <a:ext cx="5048285" cy="1800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516389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 smtClean="0">
                <a:solidFill>
                  <a:schemeClr val="bg2">
                    <a:lumMod val="25000"/>
                  </a:schemeClr>
                </a:solidFill>
              </a:rPr>
              <a:t>2. Enseñanza y aprendizaje en el Instituto</a:t>
            </a:r>
            <a:r>
              <a:rPr lang="es-AR" sz="31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s-AR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AR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09600" y="1000109"/>
            <a:ext cx="10972800" cy="5007183"/>
          </a:xfrm>
        </p:spPr>
        <p:txBody>
          <a:bodyPr>
            <a:normAutofit/>
          </a:bodyPr>
          <a:lstStyle/>
          <a:p>
            <a:r>
              <a:rPr lang="es-AR" sz="2400" dirty="0" smtClean="0"/>
              <a:t>2.1. Nivel de acuerdo con afirmaciones referidas a la enseñanza.</a:t>
            </a:r>
          </a:p>
          <a:p>
            <a:r>
              <a:rPr lang="es-AR" sz="2400" dirty="0" smtClean="0"/>
              <a:t>2.2. La incorporación de actividades con uso de TIC en la enseñanza.</a:t>
            </a:r>
          </a:p>
          <a:p>
            <a:r>
              <a:rPr lang="es-AR" sz="2400" dirty="0" smtClean="0"/>
              <a:t>2.3. Formación de los estudiantes en estrategias de enseñanza con uso de TIC para el desarrollo profesional.</a:t>
            </a:r>
          </a:p>
          <a:p>
            <a:r>
              <a:rPr lang="es-AR" sz="2400" dirty="0" smtClean="0"/>
              <a:t>2.4. Instrumentos de evaluación de los aprendizajes,  utilizados en el Instituto.</a:t>
            </a:r>
          </a:p>
          <a:p>
            <a:r>
              <a:rPr lang="es-AR" sz="2400" dirty="0" smtClean="0"/>
              <a:t>2.5. Actores por los cuales los estudiantes se sintieron acompañados en diferentes momentos de su trayectoria formativa</a:t>
            </a:r>
            <a:r>
              <a:rPr lang="es-AR" sz="1800" dirty="0" smtClean="0"/>
              <a:t>.</a:t>
            </a:r>
          </a:p>
          <a:p>
            <a:endParaRPr lang="es-AR" sz="1800" dirty="0" smtClean="0"/>
          </a:p>
          <a:p>
            <a:endParaRPr lang="es-AR" sz="1800" dirty="0" smtClean="0"/>
          </a:p>
          <a:p>
            <a:endParaRPr lang="es-AR" sz="1800" dirty="0" smtClean="0"/>
          </a:p>
          <a:p>
            <a:endParaRPr lang="es-AR" sz="1800" dirty="0" smtClean="0"/>
          </a:p>
          <a:p>
            <a:endParaRPr lang="es-AR" sz="1800" dirty="0" smtClean="0"/>
          </a:p>
          <a:p>
            <a:endParaRPr lang="es-AR" sz="1800" dirty="0" smtClean="0"/>
          </a:p>
          <a:p>
            <a:endParaRPr lang="es-AR" sz="1800" dirty="0" smtClean="0"/>
          </a:p>
          <a:p>
            <a:endParaRPr lang="es-AR" sz="1800" dirty="0" smtClean="0"/>
          </a:p>
          <a:p>
            <a:endParaRPr lang="es-AR" sz="1800" dirty="0"/>
          </a:p>
        </p:txBody>
      </p:sp>
      <p:pic>
        <p:nvPicPr>
          <p:cNvPr id="5" name="Picture 1" descr="C:\Users\brunol\Pictures\LORENA\ENSEÑANZA Y AP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483" y="4000504"/>
            <a:ext cx="5454651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1156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  </a:t>
            </a:r>
            <a:endParaRPr lang="es-AR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09600" y="857232"/>
            <a:ext cx="10972800" cy="5429288"/>
          </a:xfrm>
        </p:spPr>
        <p:txBody>
          <a:bodyPr>
            <a:normAutofit lnSpcReduction="10000"/>
          </a:bodyPr>
          <a:lstStyle/>
          <a:p>
            <a:endParaRPr lang="es-AR" sz="1800" dirty="0" smtClean="0"/>
          </a:p>
          <a:p>
            <a:pPr>
              <a:buNone/>
            </a:pPr>
            <a:endParaRPr lang="es-AR" sz="1800" dirty="0" smtClean="0"/>
          </a:p>
          <a:p>
            <a:pPr>
              <a:buNone/>
            </a:pPr>
            <a:endParaRPr lang="es-AR" sz="1800" dirty="0" smtClean="0"/>
          </a:p>
          <a:p>
            <a:pPr>
              <a:buNone/>
            </a:pPr>
            <a:endParaRPr lang="es-AR" sz="1800" dirty="0" smtClean="0"/>
          </a:p>
          <a:p>
            <a:pPr>
              <a:buNone/>
            </a:pPr>
            <a:endParaRPr lang="es-AR" sz="1800" dirty="0" smtClean="0"/>
          </a:p>
          <a:p>
            <a:r>
              <a:rPr lang="es-AR" sz="2400" dirty="0" smtClean="0"/>
              <a:t>2.6. </a:t>
            </a:r>
            <a:r>
              <a:rPr lang="es-AR" sz="2400" b="1" dirty="0" smtClean="0"/>
              <a:t>Curso de ingreso.</a:t>
            </a:r>
          </a:p>
          <a:p>
            <a:r>
              <a:rPr lang="es-AR" sz="2400" dirty="0" smtClean="0"/>
              <a:t>2.7. Participación de estudiantes en dispositivos de acompañamiento.</a:t>
            </a:r>
          </a:p>
          <a:p>
            <a:r>
              <a:rPr lang="es-AR" sz="2400" dirty="0" smtClean="0"/>
              <a:t>2.8. Existencia de los dispositivos de acompañamiento</a:t>
            </a:r>
          </a:p>
          <a:p>
            <a:r>
              <a:rPr lang="es-AR" sz="2400" dirty="0" smtClean="0"/>
              <a:t>2.9. Valoración sobre los dispositivos de acompañamiento a las trayectorias de los estudiantes.</a:t>
            </a:r>
          </a:p>
          <a:p>
            <a:r>
              <a:rPr lang="es-AR" sz="2400" dirty="0" smtClean="0"/>
              <a:t>2.10. Valoración del acompañamiento brindado por el docente </a:t>
            </a:r>
            <a:r>
              <a:rPr lang="es-AR" sz="2400" dirty="0" err="1" smtClean="0"/>
              <a:t>co</a:t>
            </a:r>
            <a:r>
              <a:rPr lang="es-AR" sz="2400" dirty="0" smtClean="0"/>
              <a:t>-formador.</a:t>
            </a:r>
          </a:p>
          <a:p>
            <a:r>
              <a:rPr lang="es-AR" sz="2400" dirty="0" smtClean="0"/>
              <a:t>2.11. </a:t>
            </a:r>
            <a:r>
              <a:rPr lang="es-AR" sz="2400" b="1" dirty="0" smtClean="0"/>
              <a:t>Valoración del vínculo con las escuelas asociadas.</a:t>
            </a:r>
          </a:p>
          <a:p>
            <a:r>
              <a:rPr lang="es-AR" sz="2400" dirty="0" smtClean="0"/>
              <a:t>2.12. </a:t>
            </a:r>
            <a:r>
              <a:rPr lang="es-AR" sz="2400" b="1" dirty="0" smtClean="0"/>
              <a:t>Acompañamiento brindado por los docentes a los estudiantes en actividades de la práctica profesional.</a:t>
            </a:r>
          </a:p>
          <a:p>
            <a:endParaRPr lang="es-AR" sz="1800" dirty="0"/>
          </a:p>
        </p:txBody>
      </p:sp>
      <p:pic>
        <p:nvPicPr>
          <p:cNvPr id="6146" name="Picture 2" descr="C:\Users\brunol\Pictures\LORENA\índ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2993" y="785794"/>
            <a:ext cx="32385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48000" y="928671"/>
            <a:ext cx="6096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000" b="1" dirty="0" smtClean="0"/>
              <a:t>2° PARTE DEL REPORTE</a:t>
            </a:r>
            <a:endParaRPr lang="es-AR" sz="4000" b="1" dirty="0"/>
          </a:p>
          <a:p>
            <a:pPr algn="ctr"/>
            <a:r>
              <a:rPr lang="es-AR" sz="4000" b="1" dirty="0"/>
              <a:t>para el equipo directivo</a:t>
            </a:r>
          </a:p>
          <a:p>
            <a:pPr algn="ctr"/>
            <a:r>
              <a:rPr lang="es-AR" sz="4000" b="1" dirty="0"/>
              <a:t>y </a:t>
            </a:r>
            <a:r>
              <a:rPr lang="es-AR" sz="4000" b="1" dirty="0" smtClean="0"/>
              <a:t>docente</a:t>
            </a:r>
          </a:p>
          <a:p>
            <a:pPr algn="ctr"/>
            <a:r>
              <a:rPr lang="es-AR" sz="4000" b="1" dirty="0" smtClean="0"/>
              <a:t>A ser trabajadas en </a:t>
            </a:r>
          </a:p>
          <a:p>
            <a:pPr algn="ctr"/>
            <a:r>
              <a:rPr lang="es-AR" sz="4000" b="1" dirty="0" smtClean="0"/>
              <a:t>Pos Jornada</a:t>
            </a:r>
          </a:p>
          <a:p>
            <a:pPr algn="ctr"/>
            <a:r>
              <a:rPr lang="es-AR" sz="4000" b="1" dirty="0" smtClean="0"/>
              <a:t>(Propuesta de Actividades)</a:t>
            </a:r>
            <a:endParaRPr lang="es-AR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800" b="1" dirty="0" smtClean="0">
                <a:solidFill>
                  <a:schemeClr val="bg2">
                    <a:lumMod val="25000"/>
                  </a:schemeClr>
                </a:solidFill>
              </a:rPr>
              <a:t>Enseñanza y aprendizaje en el Instituto</a:t>
            </a:r>
            <a:endParaRPr lang="es-AR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1.1. Retroalimentación de su trabajo docente.</a:t>
            </a:r>
          </a:p>
          <a:p>
            <a:r>
              <a:rPr lang="es-AR" dirty="0" smtClean="0"/>
              <a:t>1.2. Grado de apoyo institucional para proponer, diseñar y desarrollar </a:t>
            </a:r>
            <a:r>
              <a:rPr lang="es-AR" b="1" dirty="0" smtClean="0"/>
              <a:t>prácticas de enseñanza.</a:t>
            </a:r>
          </a:p>
          <a:p>
            <a:r>
              <a:rPr lang="es-AR" dirty="0" smtClean="0"/>
              <a:t>1.3. Valoración de aspectos y procesos involucrados en el </a:t>
            </a:r>
            <a:r>
              <a:rPr lang="es-AR" b="1" dirty="0" smtClean="0"/>
              <a:t>campo de la práctica</a:t>
            </a:r>
            <a:r>
              <a:rPr lang="es-AR" dirty="0" smtClean="0"/>
              <a:t>.</a:t>
            </a:r>
          </a:p>
          <a:p>
            <a:r>
              <a:rPr lang="es-AR" dirty="0" smtClean="0"/>
              <a:t>1.4. Valoración del rol de los </a:t>
            </a:r>
            <a:r>
              <a:rPr lang="es-AR" b="1" dirty="0" smtClean="0"/>
              <a:t>docentes </a:t>
            </a:r>
            <a:r>
              <a:rPr lang="es-AR" b="1" dirty="0" err="1" smtClean="0"/>
              <a:t>co</a:t>
            </a:r>
            <a:r>
              <a:rPr lang="es-AR" b="1" dirty="0" smtClean="0"/>
              <a:t>-formadores</a:t>
            </a:r>
            <a:r>
              <a:rPr lang="es-AR" dirty="0" smtClean="0"/>
              <a:t>.</a:t>
            </a:r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dirty="0" smtClean="0">
                <a:solidFill>
                  <a:schemeClr val="bg2">
                    <a:lumMod val="25000"/>
                  </a:schemeClr>
                </a:solidFill>
              </a:rPr>
              <a:t>Aspectos Institucionales</a:t>
            </a:r>
            <a:endParaRPr lang="es-AR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2.1. Órgano Colegiado Institucional.</a:t>
            </a:r>
          </a:p>
          <a:p>
            <a:r>
              <a:rPr lang="es-AR" dirty="0" smtClean="0"/>
              <a:t>2.2. Reglamento Orgánico Institucional.</a:t>
            </a:r>
          </a:p>
          <a:p>
            <a:r>
              <a:rPr lang="es-AR" dirty="0" smtClean="0"/>
              <a:t>2.3. </a:t>
            </a:r>
            <a:r>
              <a:rPr lang="es-AR" b="1" dirty="0" smtClean="0"/>
              <a:t>Aspectos del Proyecto de Trabajo Institucional (PTI) que requieren mejoras</a:t>
            </a:r>
            <a:r>
              <a:rPr lang="es-AR" dirty="0" smtClean="0"/>
              <a:t>.</a:t>
            </a:r>
          </a:p>
          <a:p>
            <a:r>
              <a:rPr lang="es-AR" dirty="0" smtClean="0"/>
              <a:t>2.4. En qué medida el Instituto podría fortalecer su vínculo con la comunidad en relación a diferentes actividades.</a:t>
            </a:r>
          </a:p>
          <a:p>
            <a:r>
              <a:rPr lang="es-AR" dirty="0" smtClean="0"/>
              <a:t>2.5. Comunicación al interior del Instituto.</a:t>
            </a:r>
          </a:p>
          <a:p>
            <a:r>
              <a:rPr lang="es-AR" dirty="0" smtClean="0"/>
              <a:t>2.6. Disponibilidad de infraestructura y mobiliario</a:t>
            </a:r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Organización de la 1° Jornada Pedagógica Institucional</a:t>
            </a:r>
            <a:endParaRPr lang="es-ES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Propósito:</a:t>
            </a:r>
            <a:endParaRPr lang="es-ES" dirty="0" smtClean="0"/>
          </a:p>
          <a:p>
            <a:pPr lvl="0"/>
            <a:r>
              <a:rPr lang="es-AR" dirty="0" smtClean="0"/>
              <a:t>Generar espacios  colectivos para la socialización, intercambio y trabajo, alrededor de la formación  que busquen la mejora de las prácticas docentes y de la gestión institucional.</a:t>
            </a:r>
            <a:endParaRPr lang="es-ES" dirty="0" smtClean="0"/>
          </a:p>
          <a:p>
            <a:pPr lvl="0"/>
            <a:r>
              <a:rPr lang="es-AR" dirty="0" smtClean="0"/>
              <a:t>Producir y sistematizar información para la planificación, implementación y evaluación de las acciones a nivel institucional, jurisdiccional y nacional. 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983"/>
          </a:xfrm>
        </p:spPr>
        <p:txBody>
          <a:bodyPr>
            <a:normAutofit/>
          </a:bodyPr>
          <a:lstStyle/>
          <a:p>
            <a:r>
              <a:rPr lang="es-AR" sz="3600" b="1" dirty="0" smtClean="0"/>
              <a:t>CRONOGRAMA 2019</a:t>
            </a:r>
            <a:endParaRPr lang="es-ES" sz="3600" b="1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55" y="1700213"/>
            <a:ext cx="10761785" cy="477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Contenido de las jornadas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AR" dirty="0" smtClean="0"/>
          </a:p>
          <a:p>
            <a:endParaRPr lang="es-AR" dirty="0" smtClean="0"/>
          </a:p>
          <a:p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1433385" y="2658795"/>
            <a:ext cx="3208954" cy="2546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REPORTE DE AUTOEVALUA-CIÓN INSTITUCIO-NAL</a:t>
            </a:r>
            <a:endParaRPr lang="es-ES" sz="2400" b="1" dirty="0"/>
          </a:p>
        </p:txBody>
      </p:sp>
      <p:sp>
        <p:nvSpPr>
          <p:cNvPr id="6" name="5 Elipse"/>
          <p:cNvSpPr/>
          <p:nvPr/>
        </p:nvSpPr>
        <p:spPr>
          <a:xfrm>
            <a:off x="6786711" y="2680085"/>
            <a:ext cx="3148122" cy="251811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198857" y="2890341"/>
            <a:ext cx="26124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PLAN </a:t>
            </a:r>
          </a:p>
          <a:p>
            <a:pPr algn="ctr"/>
            <a:r>
              <a:rPr lang="es-AR" sz="2400" b="1" dirty="0" smtClean="0"/>
              <a:t>DE </a:t>
            </a:r>
          </a:p>
          <a:p>
            <a:pPr algn="ctr"/>
            <a:r>
              <a:rPr lang="es-AR" sz="2400" b="1" dirty="0" smtClean="0"/>
              <a:t>TRABAJO</a:t>
            </a:r>
          </a:p>
          <a:p>
            <a:pPr algn="ctr"/>
            <a:r>
              <a:rPr lang="es-AR" sz="2400" b="1" dirty="0" smtClean="0"/>
              <a:t>INSTITUCIONAL 2019</a:t>
            </a:r>
          </a:p>
          <a:p>
            <a:pPr algn="ctr"/>
            <a:endParaRPr lang="es-ES" dirty="0"/>
          </a:p>
        </p:txBody>
      </p:sp>
      <p:sp>
        <p:nvSpPr>
          <p:cNvPr id="8" name="7 Flecha derecha"/>
          <p:cNvSpPr/>
          <p:nvPr/>
        </p:nvSpPr>
        <p:spPr>
          <a:xfrm>
            <a:off x="4895557" y="3460652"/>
            <a:ext cx="1955409" cy="82999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Estrategia</a:t>
            </a:r>
            <a:endParaRPr lang="es-ES" dirty="0"/>
          </a:p>
        </p:txBody>
      </p:sp>
      <p:sp>
        <p:nvSpPr>
          <p:cNvPr id="4" name="3 Pentágono regular"/>
          <p:cNvSpPr/>
          <p:nvPr/>
        </p:nvSpPr>
        <p:spPr>
          <a:xfrm>
            <a:off x="1828800" y="2421924"/>
            <a:ext cx="2693773" cy="1729946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chemeClr val="tx1"/>
                </a:solidFill>
              </a:rPr>
              <a:t>Taller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5" name="4 Circular"/>
          <p:cNvSpPr/>
          <p:nvPr/>
        </p:nvSpPr>
        <p:spPr>
          <a:xfrm>
            <a:off x="4992130" y="1136821"/>
            <a:ext cx="2075936" cy="2001795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263977" y="1433383"/>
            <a:ext cx="21995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Momento 1</a:t>
            </a:r>
          </a:p>
          <a:p>
            <a:r>
              <a:rPr lang="es-AR" sz="2400" b="1" dirty="0" smtClean="0"/>
              <a:t>Socializar el Plan de Trabajo</a:t>
            </a:r>
          </a:p>
          <a:p>
            <a:endParaRPr lang="es-AR" dirty="0" smtClean="0"/>
          </a:p>
          <a:p>
            <a:endParaRPr lang="es-ES" dirty="0"/>
          </a:p>
        </p:txBody>
      </p:sp>
      <p:sp>
        <p:nvSpPr>
          <p:cNvPr id="7" name="6 Circular"/>
          <p:cNvSpPr/>
          <p:nvPr/>
        </p:nvSpPr>
        <p:spPr>
          <a:xfrm rot="10800000">
            <a:off x="7682335" y="2450092"/>
            <a:ext cx="2128929" cy="2443183"/>
          </a:xfrm>
          <a:prstGeom prst="pi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760042" y="2446638"/>
            <a:ext cx="29903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Momento 2:</a:t>
            </a:r>
          </a:p>
          <a:p>
            <a:r>
              <a:rPr lang="es-AR" sz="2400" b="1" dirty="0" smtClean="0"/>
              <a:t>Analizar el Reporte de </a:t>
            </a:r>
            <a:r>
              <a:rPr lang="es-AR" sz="2400" b="1" dirty="0" err="1" smtClean="0"/>
              <a:t>Autoevaluacion</a:t>
            </a:r>
            <a:r>
              <a:rPr lang="es-AR" sz="2400" b="1" dirty="0" smtClean="0"/>
              <a:t> y su </a:t>
            </a:r>
            <a:r>
              <a:rPr lang="es-AR" sz="2400" b="1" dirty="0" err="1" smtClean="0"/>
              <a:t>aticulación</a:t>
            </a:r>
            <a:r>
              <a:rPr lang="es-AR" sz="2400" b="1" dirty="0" smtClean="0"/>
              <a:t> con el Plan</a:t>
            </a:r>
          </a:p>
          <a:p>
            <a:endParaRPr lang="es-AR" dirty="0" smtClean="0"/>
          </a:p>
          <a:p>
            <a:endParaRPr lang="es-ES" dirty="0"/>
          </a:p>
        </p:txBody>
      </p:sp>
      <p:sp>
        <p:nvSpPr>
          <p:cNvPr id="9" name="8 Triángulo isósceles"/>
          <p:cNvSpPr/>
          <p:nvPr/>
        </p:nvSpPr>
        <p:spPr>
          <a:xfrm>
            <a:off x="4176584" y="3781168"/>
            <a:ext cx="2940908" cy="249606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744994" y="4795897"/>
            <a:ext cx="19029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Plenario</a:t>
            </a:r>
          </a:p>
          <a:p>
            <a:pPr algn="ctr"/>
            <a:r>
              <a:rPr lang="es-AR" sz="2800" b="1" dirty="0" smtClean="0"/>
              <a:t>Cierre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ES" dirty="0"/>
          </a:p>
        </p:txBody>
      </p:sp>
      <p:sp>
        <p:nvSpPr>
          <p:cNvPr id="11" name="10 Cara sonriente"/>
          <p:cNvSpPr/>
          <p:nvPr/>
        </p:nvSpPr>
        <p:spPr>
          <a:xfrm>
            <a:off x="1878227" y="4843849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ara sonriente"/>
          <p:cNvSpPr/>
          <p:nvPr/>
        </p:nvSpPr>
        <p:spPr>
          <a:xfrm>
            <a:off x="1215081" y="556466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ara sonriente"/>
          <p:cNvSpPr/>
          <p:nvPr/>
        </p:nvSpPr>
        <p:spPr>
          <a:xfrm>
            <a:off x="601362" y="497565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ara sonriente"/>
          <p:cNvSpPr/>
          <p:nvPr/>
        </p:nvSpPr>
        <p:spPr>
          <a:xfrm>
            <a:off x="1140940" y="423013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inta perforada"/>
          <p:cNvSpPr/>
          <p:nvPr/>
        </p:nvSpPr>
        <p:spPr>
          <a:xfrm>
            <a:off x="7488194" y="4992130"/>
            <a:ext cx="3039762" cy="1408670"/>
          </a:xfrm>
          <a:prstGeom prst="flowChartPunchedTap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7908325" y="5288692"/>
            <a:ext cx="2298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REGISTRAR LOS ACUERDOS, LOS APORTES, ETC.</a:t>
            </a:r>
            <a:endParaRPr lang="es-E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51419" y="4746"/>
            <a:ext cx="8689064" cy="1066800"/>
          </a:xfrm>
        </p:spPr>
        <p:txBody>
          <a:bodyPr rtlCol="0"/>
          <a:lstStyle/>
          <a:p>
            <a:pPr algn="ctr" rtl="0"/>
            <a:r>
              <a:rPr lang="es-ES" dirty="0" smtClean="0"/>
              <a:t>Líneas de Acción de la DGES 2019</a:t>
            </a:r>
            <a:endParaRPr lang="es-ES" dirty="0"/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737147" y="1285860"/>
            <a:ext cx="8689064" cy="1028696"/>
          </a:xfrm>
        </p:spPr>
        <p:txBody>
          <a:bodyPr rtlCol="0">
            <a:normAutofit fontScale="92500"/>
          </a:bodyPr>
          <a:lstStyle/>
          <a:p>
            <a:pPr algn="ctr" rtl="0">
              <a:buNone/>
            </a:pPr>
            <a:r>
              <a:rPr lang="es-ES" dirty="0" smtClean="0"/>
              <a:t>1. Fortalecimiento de la Formación Inicial (Docente y Técnica).</a:t>
            </a:r>
          </a:p>
          <a:p>
            <a:pPr algn="ctr" rtl="0">
              <a:buNone/>
            </a:pPr>
            <a:r>
              <a:rPr lang="es-ES" dirty="0" smtClean="0"/>
              <a:t>2. Mejorar el Ingreso y trayectorias de los estudiantes</a:t>
            </a:r>
            <a:r>
              <a:rPr lang="es-ES" dirty="0"/>
              <a:t>.</a:t>
            </a:r>
            <a:endParaRPr lang="es-ES" dirty="0" smtClean="0"/>
          </a:p>
        </p:txBody>
      </p:sp>
      <p:graphicFrame>
        <p:nvGraphicFramePr>
          <p:cNvPr id="4" name="Marcador de contenid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5903778"/>
              </p:ext>
            </p:extLst>
          </p:nvPr>
        </p:nvGraphicFramePr>
        <p:xfrm>
          <a:off x="2737539" y="2357430"/>
          <a:ext cx="6359638" cy="78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9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82956">
                <a:tc>
                  <a:txBody>
                    <a:bodyPr/>
                    <a:lstStyle/>
                    <a:p>
                      <a:pPr algn="ctr" rtl="0"/>
                      <a:r>
                        <a:rPr lang="es-ES" sz="20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Innovar la planificación, desarrollo y evaluación  centrada en las capacidades</a:t>
                      </a:r>
                      <a:endParaRPr lang="es-ES" sz="20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4" marR="9146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Marcador de contenido 7" descr="El ciclo radial muestra la relación entre 4 tareas y un grup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30003198"/>
              </p:ext>
            </p:extLst>
          </p:nvPr>
        </p:nvGraphicFramePr>
        <p:xfrm>
          <a:off x="1094037" y="3429000"/>
          <a:ext cx="1429132" cy="1119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49939" y="4643447"/>
            <a:ext cx="2330513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s-AR" dirty="0" smtClean="0"/>
              <a:t>Estado de situación de los ingresantes.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s-AR" dirty="0" smtClean="0"/>
              <a:t>Resultados de Enseñar.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Courier New" pitchFamily="49" charset="0"/>
              <a:buChar char="o"/>
            </a:pPr>
            <a:r>
              <a:rPr lang="es-AR" i="1" dirty="0" smtClean="0"/>
              <a:t>Autoevaluación</a:t>
            </a:r>
            <a:r>
              <a:rPr lang="es-AR" dirty="0" smtClean="0"/>
              <a:t> </a:t>
            </a:r>
          </a:p>
        </p:txBody>
      </p:sp>
      <p:sp>
        <p:nvSpPr>
          <p:cNvPr id="7" name="6 Flecha doblada"/>
          <p:cNvSpPr/>
          <p:nvPr/>
        </p:nvSpPr>
        <p:spPr>
          <a:xfrm>
            <a:off x="1880060" y="2643182"/>
            <a:ext cx="571653" cy="64294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aphicFrame>
        <p:nvGraphicFramePr>
          <p:cNvPr id="9" name="Marcador de contenido 7" descr="El ciclo radial muestra la relación entre 4 tareas y un grup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30003198"/>
              </p:ext>
            </p:extLst>
          </p:nvPr>
        </p:nvGraphicFramePr>
        <p:xfrm>
          <a:off x="9097177" y="3429000"/>
          <a:ext cx="1429132" cy="1119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8882807" y="4660472"/>
            <a:ext cx="192932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</a:pPr>
            <a:r>
              <a:rPr lang="es-AR" dirty="0" smtClean="0"/>
              <a:t>Marco Referencial de Capacidades</a:t>
            </a:r>
          </a:p>
        </p:txBody>
      </p:sp>
      <p:sp>
        <p:nvSpPr>
          <p:cNvPr id="11" name="10 Redondear rectángulo de esquina diagonal"/>
          <p:cNvSpPr/>
          <p:nvPr/>
        </p:nvSpPr>
        <p:spPr>
          <a:xfrm>
            <a:off x="3737931" y="4786322"/>
            <a:ext cx="4287397" cy="857256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4736084" y="4857760"/>
            <a:ext cx="22123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Proyecto de </a:t>
            </a:r>
          </a:p>
          <a:p>
            <a:pPr algn="ctr"/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Mejora Institucional</a:t>
            </a:r>
          </a:p>
        </p:txBody>
      </p:sp>
      <p:sp>
        <p:nvSpPr>
          <p:cNvPr id="15" name="14 Flecha derecha"/>
          <p:cNvSpPr/>
          <p:nvPr/>
        </p:nvSpPr>
        <p:spPr>
          <a:xfrm rot="16200000">
            <a:off x="5059972" y="3678987"/>
            <a:ext cx="714380" cy="357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Flecha derecha"/>
          <p:cNvSpPr/>
          <p:nvPr/>
        </p:nvSpPr>
        <p:spPr>
          <a:xfrm rot="5400000">
            <a:off x="5488711" y="3678987"/>
            <a:ext cx="714380" cy="357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Flecha derecha"/>
          <p:cNvSpPr/>
          <p:nvPr/>
        </p:nvSpPr>
        <p:spPr>
          <a:xfrm rot="16200000">
            <a:off x="5917451" y="3678987"/>
            <a:ext cx="714380" cy="357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Flecha derecha"/>
          <p:cNvSpPr/>
          <p:nvPr/>
        </p:nvSpPr>
        <p:spPr>
          <a:xfrm rot="10800000">
            <a:off x="8239698" y="5143512"/>
            <a:ext cx="7145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Flecha derecha"/>
          <p:cNvSpPr/>
          <p:nvPr/>
        </p:nvSpPr>
        <p:spPr>
          <a:xfrm>
            <a:off x="2808996" y="5192267"/>
            <a:ext cx="7145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Flecha doblada"/>
          <p:cNvSpPr/>
          <p:nvPr/>
        </p:nvSpPr>
        <p:spPr>
          <a:xfrm rot="5400000">
            <a:off x="9347350" y="2643099"/>
            <a:ext cx="571504" cy="64310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23139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686" y="988542"/>
            <a:ext cx="10503244" cy="586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01144"/>
          </a:xfrm>
        </p:spPr>
        <p:txBody>
          <a:bodyPr/>
          <a:lstStyle/>
          <a:p>
            <a:r>
              <a:rPr lang="es-AR" b="1" dirty="0" smtClean="0"/>
              <a:t>Interrogantes para promover la Reflexión</a:t>
            </a:r>
            <a:endParaRPr lang="es-ES" b="1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6603" y="1674055"/>
            <a:ext cx="10255348" cy="414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Interrogantes para la Articulación con el Plan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 smtClean="0"/>
              <a:t>¿Qué información del Capítulo/eje temático del Reporte enriquece el Plan de Trabajo Institucional y la comprensión de las problemáticas jerarquizadas?</a:t>
            </a:r>
            <a:endParaRPr lang="es-ES" dirty="0" smtClean="0"/>
          </a:p>
          <a:p>
            <a:pPr lvl="0"/>
            <a:r>
              <a:rPr lang="es-ES" dirty="0" smtClean="0"/>
              <a:t>¿Qué cosas del reporte pueden ser insumo para la formulación del diagnóstico elaborado en el plan? (las cosas que no puedan tomarse en el presente, podrán trabajarse el año siguiente)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Registrar los acuerdos, desacuerdos, articulación con el plan etc.</a:t>
            </a:r>
            <a:endParaRPr lang="es-ES" b="1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20778" y="2026508"/>
            <a:ext cx="7018638" cy="355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13751"/>
          </a:xfrm>
        </p:spPr>
        <p:txBody>
          <a:bodyPr>
            <a:normAutofit/>
          </a:bodyPr>
          <a:lstStyle/>
          <a:p>
            <a:r>
              <a:rPr lang="es-AR" dirty="0" smtClean="0"/>
              <a:t>Equipo de Gestión:</a:t>
            </a:r>
            <a:br>
              <a:rPr lang="es-AR" dirty="0" smtClean="0"/>
            </a:br>
            <a:r>
              <a:rPr lang="es-AR" dirty="0" smtClean="0"/>
              <a:t> Informe General        elevarlo a la DGES, hasta el 12 de Agosto</a:t>
            </a:r>
            <a:endParaRPr lang="es-ES" dirty="0"/>
          </a:p>
        </p:txBody>
      </p:sp>
      <p:sp>
        <p:nvSpPr>
          <p:cNvPr id="3" name="2 Flecha a la derecha con bandas"/>
          <p:cNvSpPr/>
          <p:nvPr/>
        </p:nvSpPr>
        <p:spPr>
          <a:xfrm>
            <a:off x="5362832" y="2644347"/>
            <a:ext cx="914400" cy="420130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22363" y="365125"/>
            <a:ext cx="10031437" cy="4108021"/>
          </a:xfrm>
        </p:spPr>
        <p:txBody>
          <a:bodyPr>
            <a:normAutofit/>
          </a:bodyPr>
          <a:lstStyle/>
          <a:p>
            <a:r>
              <a:rPr lang="es-AR" dirty="0" smtClean="0"/>
              <a:t>Les deseamos una Jornada Exitosa!!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Muchas gracias.</a:t>
            </a:r>
            <a:br>
              <a:rPr lang="es-AR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Avances en el Plan de Trabajo Institucional: Estado de situación</a:t>
            </a:r>
            <a:endParaRPr lang="es-ES" dirty="0"/>
          </a:p>
        </p:txBody>
      </p:sp>
      <p:sp>
        <p:nvSpPr>
          <p:cNvPr id="4" name="3 Recortar rectángulo de esquina sencilla"/>
          <p:cNvSpPr/>
          <p:nvPr/>
        </p:nvSpPr>
        <p:spPr>
          <a:xfrm>
            <a:off x="864973" y="2125362"/>
            <a:ext cx="10602097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chemeClr val="tx1"/>
                </a:solidFill>
              </a:rPr>
              <a:t>Visitas  institucionales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5" name="4 Redondear rectángulo de esquina sencilla"/>
          <p:cNvSpPr/>
          <p:nvPr/>
        </p:nvSpPr>
        <p:spPr>
          <a:xfrm>
            <a:off x="864973" y="3113903"/>
            <a:ext cx="10577384" cy="914400"/>
          </a:xfrm>
          <a:prstGeom prst="round1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chemeClr val="tx1"/>
                </a:solidFill>
              </a:rPr>
              <a:t>Lectura y devolución de aportes , vía correo electrónico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6" name="5 Recortar rectángulo de esquina sencilla"/>
          <p:cNvSpPr/>
          <p:nvPr/>
        </p:nvSpPr>
        <p:spPr>
          <a:xfrm>
            <a:off x="864972" y="4077728"/>
            <a:ext cx="10453816" cy="2347785"/>
          </a:xfrm>
          <a:prstGeom prst="snip1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400" b="1" dirty="0" smtClean="0">
                <a:solidFill>
                  <a:schemeClr val="tx1"/>
                </a:solidFill>
              </a:rPr>
              <a:t>Avances</a:t>
            </a:r>
            <a:r>
              <a:rPr lang="es-AR" sz="2400" dirty="0" smtClean="0">
                <a:solidFill>
                  <a:schemeClr val="tx1"/>
                </a:solidFill>
              </a:rPr>
              <a:t>:  acotaron acciones, 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                  determinaron un curso para realizar el seguimiento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                  trabajan entre varios docentes (responsables),</a:t>
            </a:r>
          </a:p>
          <a:p>
            <a:pPr algn="ctr"/>
            <a:r>
              <a:rPr lang="es-AR" sz="2400" dirty="0" smtClean="0">
                <a:solidFill>
                  <a:schemeClr val="tx1"/>
                </a:solidFill>
              </a:rPr>
              <a:t>        tienen reuniones periódicas y comunicación con el Directivo,</a:t>
            </a:r>
          </a:p>
          <a:p>
            <a:r>
              <a:rPr lang="es-AR" sz="2400" dirty="0" smtClean="0">
                <a:solidFill>
                  <a:schemeClr val="tx1"/>
                </a:solidFill>
              </a:rPr>
              <a:t>                  integran acciones del proyecto a su planificación. </a:t>
            </a:r>
          </a:p>
          <a:p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Resultado de imagen para imagen de trabajo grup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384" y="2545493"/>
            <a:ext cx="9144000" cy="431250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494270"/>
            <a:ext cx="10972800" cy="5830330"/>
          </a:xfrm>
        </p:spPr>
        <p:txBody>
          <a:bodyPr>
            <a:normAutofit/>
          </a:bodyPr>
          <a:lstStyle/>
          <a:p>
            <a:pPr algn="ctr"/>
            <a:r>
              <a:rPr lang="es-AR" sz="3600" b="1" dirty="0" smtClean="0">
                <a:solidFill>
                  <a:schemeClr val="accent1"/>
                </a:solidFill>
              </a:rPr>
              <a:t>El reporte  de </a:t>
            </a:r>
            <a:r>
              <a:rPr lang="es-AR" sz="3600" b="1" dirty="0" smtClean="0">
                <a:solidFill>
                  <a:schemeClr val="accent1"/>
                </a:solidFill>
              </a:rPr>
              <a:t>Autoevaluación</a:t>
            </a:r>
          </a:p>
          <a:p>
            <a:pPr algn="ctr">
              <a:buNone/>
            </a:pPr>
            <a:endParaRPr lang="es-AR" sz="36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s-AR" sz="3600" b="1" dirty="0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s-AR" sz="3600" b="1" dirty="0" smtClean="0">
                <a:solidFill>
                  <a:schemeClr val="bg1">
                    <a:lumMod val="65000"/>
                  </a:schemeClr>
                </a:solidFill>
              </a:rPr>
              <a:t>nsumo fundamental para la reflexión</a:t>
            </a:r>
            <a:endParaRPr lang="es-AR" sz="36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endParaRPr lang="es-AR" sz="36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s-E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6669" y="985649"/>
            <a:ext cx="9067799" cy="5382409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4934" y="1128234"/>
            <a:ext cx="7461289" cy="645205"/>
          </a:xfrm>
        </p:spPr>
        <p:txBody>
          <a:bodyPr>
            <a:noAutofit/>
          </a:bodyPr>
          <a:lstStyle/>
          <a:p>
            <a:r>
              <a:rPr lang="es-ES" sz="2400" b="1" dirty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SÍNTESIS DEL RECORRIDO </a:t>
            </a:r>
            <a:r>
              <a:rPr lang="es-ES" sz="2400" b="1" dirty="0" smtClean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 LA AUTOEVALUACIÓN INSTITUCIONAL</a:t>
            </a:r>
            <a:endParaRPr lang="es-ES" sz="2400" b="1" dirty="0">
              <a:solidFill>
                <a:srgbClr val="A877B2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80574" y="1997839"/>
            <a:ext cx="23769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La Autoevaluación Institucional da </a:t>
            </a:r>
            <a:r>
              <a:rPr lang="es-ES" b="1" dirty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continuidad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 y </a:t>
            </a:r>
            <a:r>
              <a:rPr lang="es-ES" b="1" dirty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fortalece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las políticas y procesos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evaluativos ya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iniciados en los Institutos Superiores de Formación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Docente.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3143250" y="1704975"/>
            <a:ext cx="0" cy="4529733"/>
          </a:xfrm>
          <a:prstGeom prst="line">
            <a:avLst/>
          </a:prstGeom>
          <a:ln>
            <a:solidFill>
              <a:srgbClr val="A877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139483" y="-1"/>
            <a:ext cx="101287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Importancia del Reporte Institucional  y su relación con el Plan de Trabajo Institucional 2019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996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98357" y="809351"/>
            <a:ext cx="7256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autoevaluacionensenar.educacion.gob.ar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2402" y="1353808"/>
            <a:ext cx="47591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3" y="604838"/>
            <a:ext cx="997267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3575663"/>
              </p:ext>
            </p:extLst>
          </p:nvPr>
        </p:nvGraphicFramePr>
        <p:xfrm>
          <a:off x="3505203" y="1583019"/>
          <a:ext cx="8239122" cy="4352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2635">
                  <a:extLst>
                    <a:ext uri="{9D8B030D-6E8A-4147-A177-3AD203B41FA5}">
                      <a16:colId xmlns:a16="http://schemas.microsoft.com/office/drawing/2014/main" xmlns="" val="3871597375"/>
                    </a:ext>
                  </a:extLst>
                </a:gridCol>
                <a:gridCol w="2110902">
                  <a:extLst>
                    <a:ext uri="{9D8B030D-6E8A-4147-A177-3AD203B41FA5}">
                      <a16:colId xmlns:a16="http://schemas.microsoft.com/office/drawing/2014/main" xmlns="" val="4152803020"/>
                    </a:ext>
                  </a:extLst>
                </a:gridCol>
                <a:gridCol w="2587558">
                  <a:extLst>
                    <a:ext uri="{9D8B030D-6E8A-4147-A177-3AD203B41FA5}">
                      <a16:colId xmlns:a16="http://schemas.microsoft.com/office/drawing/2014/main" xmlns="" val="2717694894"/>
                    </a:ext>
                  </a:extLst>
                </a:gridCol>
                <a:gridCol w="1968027">
                  <a:extLst>
                    <a:ext uri="{9D8B030D-6E8A-4147-A177-3AD203B41FA5}">
                      <a16:colId xmlns:a16="http://schemas.microsoft.com/office/drawing/2014/main" xmlns="" val="475033019"/>
                    </a:ext>
                  </a:extLst>
                </a:gridCol>
              </a:tblGrid>
              <a:tr h="42644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PARTE I</a:t>
                      </a: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 Institucional para trabajar en el Taller de </a:t>
                      </a:r>
                      <a:r>
                        <a:rPr lang="es-A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Autoevaluación</a:t>
                      </a: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AR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000" marR="68580" marT="252000" marB="0">
                    <a:lnL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77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Contenido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Propósito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Destinatarios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7851582"/>
                  </a:ext>
                </a:extLst>
              </a:tr>
              <a:tr h="3167362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A877B2"/>
                    </a:solidFill>
                  </a:tcPr>
                </a:tc>
                <a:tc>
                  <a:txBody>
                    <a:bodyPr/>
                    <a:lstStyle/>
                    <a:p>
                      <a:pPr marL="140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0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smtClean="0">
                          <a:solidFill>
                            <a:srgbClr val="A877B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Capítulo </a:t>
                      </a:r>
                      <a:r>
                        <a:rPr lang="es-AR" sz="1400" b="1" dirty="0">
                          <a:solidFill>
                            <a:srgbClr val="A877B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</a:t>
                      </a:r>
                      <a:r>
                        <a:rPr lang="es-A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AR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0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</a:t>
                      </a: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los estudiantes y condiciones institucionales.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0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0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smtClean="0">
                          <a:solidFill>
                            <a:srgbClr val="A877B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Capítulo </a:t>
                      </a:r>
                      <a:r>
                        <a:rPr lang="es-AR" sz="1400" b="1" dirty="0">
                          <a:solidFill>
                            <a:srgbClr val="A877B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r>
                        <a:rPr lang="es-A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Enseñanza y Aprendizaje en el Instituto.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0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0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smtClean="0">
                          <a:solidFill>
                            <a:srgbClr val="A877B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Capítulo </a:t>
                      </a:r>
                      <a:r>
                        <a:rPr lang="es-AR" sz="1400" b="1" dirty="0">
                          <a:solidFill>
                            <a:srgbClr val="A877B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s-AR" sz="1400" dirty="0">
                          <a:solidFill>
                            <a:srgbClr val="A877B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AR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0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Aspectos </a:t>
                      </a: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institucionales.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403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Promover </a:t>
                      </a: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problematización y reflexión al interior de los Institutos acerca de la formación brindada y las condiciones institucionales; las prácticas de enseñanza y aprendizaje, el acompañamiento institucional a estudiantes y la formación en el campo de la práctica;  el régimen académico y el clima institucional.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</a:t>
                      </a: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directivo, docentes, estudiantes y otros actores de la institución.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92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77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38117548"/>
                  </a:ext>
                </a:extLst>
              </a:tr>
            </a:tbl>
          </a:graphicData>
        </a:graphic>
      </p:graphicFrame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623887" y="749688"/>
            <a:ext cx="878136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REPORTE DE </a:t>
            </a:r>
            <a:r>
              <a:rPr lang="es-ES" sz="2400" b="1" dirty="0" smtClean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AUTOEVALUACIÓN INSTITUCIONAL-</a:t>
            </a:r>
            <a:r>
              <a:rPr lang="es-ES" sz="1800" dirty="0" smtClean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- Parte </a:t>
            </a:r>
            <a:r>
              <a:rPr lang="es-ES" sz="1800" dirty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1-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76309" y="1687794"/>
            <a:ext cx="22907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Clr>
                <a:srgbClr val="A877B2"/>
              </a:buClr>
              <a:tabLst>
                <a:tab pos="90170" algn="l"/>
              </a:tabLst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Sistematiza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las opiniones y percepciones de los actores de la institución y su objetivo es ser un disparador para el debate y la reflexión en torno a diferentes dimensiones institucionales, en el contexto de taller, con todos los actores del Instituto.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3143250" y="1583019"/>
            <a:ext cx="0" cy="4263330"/>
          </a:xfrm>
          <a:prstGeom prst="line">
            <a:avLst/>
          </a:prstGeom>
          <a:ln>
            <a:solidFill>
              <a:srgbClr val="A877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819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1796464" cy="84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17917"/>
            <a:ext cx="11868472" cy="584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1906</TotalTime>
  <Words>915</Words>
  <Application>Microsoft Office PowerPoint</Application>
  <PresentationFormat>Personalizado</PresentationFormat>
  <Paragraphs>134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Flujo</vt:lpstr>
      <vt:lpstr>2° Encuentro Regional de Rectores</vt:lpstr>
      <vt:lpstr>Líneas de Acción de la DGES 2019</vt:lpstr>
      <vt:lpstr>Avances en el Plan de Trabajo Institucional: Estado de situación</vt:lpstr>
      <vt:lpstr>Diapositiva 4</vt:lpstr>
      <vt:lpstr>SÍNTESIS DEL RECORRIDO DE LA AUTOEVALUACIÓN INSTITUCIONAL</vt:lpstr>
      <vt:lpstr>Diapositiva 6</vt:lpstr>
      <vt:lpstr>Diapositiva 7</vt:lpstr>
      <vt:lpstr>REPORTE DE AUTOEVALUACIÓN INSTITUCIONAL-- Parte 1-</vt:lpstr>
      <vt:lpstr>Diapositiva 9</vt:lpstr>
      <vt:lpstr> 1.Formación de los estudiantes y condiciones institucionales. </vt:lpstr>
      <vt:lpstr>2. Enseñanza y aprendizaje en el Instituto. </vt:lpstr>
      <vt:lpstr>  </vt:lpstr>
      <vt:lpstr>Diapositiva 13</vt:lpstr>
      <vt:lpstr>Enseñanza y aprendizaje en el Instituto</vt:lpstr>
      <vt:lpstr>Aspectos Institucionales</vt:lpstr>
      <vt:lpstr>Organización de la 1° Jornada Pedagógica Institucional</vt:lpstr>
      <vt:lpstr>CRONOGRAMA 2019</vt:lpstr>
      <vt:lpstr>Contenido de las jornadas</vt:lpstr>
      <vt:lpstr>Estrategia</vt:lpstr>
      <vt:lpstr>Diapositiva 20</vt:lpstr>
      <vt:lpstr>Interrogantes para promover la Reflexión</vt:lpstr>
      <vt:lpstr>Interrogantes para la Articulación con el Plan</vt:lpstr>
      <vt:lpstr>Registrar los acuerdos, desacuerdos, articulación con el plan etc.</vt:lpstr>
      <vt:lpstr>Equipo de Gestión:  Informe General        elevarlo a la DGES, hasta el 12 de Agosto</vt:lpstr>
      <vt:lpstr>Les deseamos una Jornada Exitosa!!  Muchas gracias.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Martina Garcia Reynoso</dc:creator>
  <cp:lastModifiedBy>Usuario de Windows</cp:lastModifiedBy>
  <cp:revision>106</cp:revision>
  <cp:lastPrinted>2019-05-03T14:37:17Z</cp:lastPrinted>
  <dcterms:created xsi:type="dcterms:W3CDTF">2019-04-04T14:09:06Z</dcterms:created>
  <dcterms:modified xsi:type="dcterms:W3CDTF">2019-06-29T00:25:34Z</dcterms:modified>
</cp:coreProperties>
</file>