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60" r:id="rId3"/>
    <p:sldId id="261" r:id="rId4"/>
    <p:sldId id="262" r:id="rId5"/>
    <p:sldId id="271" r:id="rId6"/>
    <p:sldId id="265" r:id="rId7"/>
    <p:sldId id="266" r:id="rId8"/>
    <p:sldId id="267" r:id="rId9"/>
    <p:sldId id="268" r:id="rId10"/>
    <p:sldId id="269" r:id="rId11"/>
    <p:sldId id="272" r:id="rId1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F0B9E-E806-4288-A2E2-B1D423300817}" type="datetimeFigureOut">
              <a:rPr lang="es-AR" smtClean="0"/>
              <a:pPr/>
              <a:t>28/06/2019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21F2B-5EDB-4089-B6E8-CEC9A3B6226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C4BA-B3B3-429C-8230-9B289B6302DF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206460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CE62-8062-4186-8B8F-5BD56AA53D0D}" type="datetimeFigureOut">
              <a:rPr lang="es-AR" smtClean="0"/>
              <a:pPr/>
              <a:t>28/06/2019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A104D-E3E3-44AD-8D4E-FA77E8186F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CE62-8062-4186-8B8F-5BD56AA53D0D}" type="datetimeFigureOut">
              <a:rPr lang="es-AR" smtClean="0"/>
              <a:pPr/>
              <a:t>28/06/2019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A104D-E3E3-44AD-8D4E-FA77E8186F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CE62-8062-4186-8B8F-5BD56AA53D0D}" type="datetimeFigureOut">
              <a:rPr lang="es-AR" smtClean="0"/>
              <a:pPr/>
              <a:t>28/06/2019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A104D-E3E3-44AD-8D4E-FA77E8186F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CE62-8062-4186-8B8F-5BD56AA53D0D}" type="datetimeFigureOut">
              <a:rPr lang="es-AR" smtClean="0"/>
              <a:pPr/>
              <a:t>28/06/2019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A104D-E3E3-44AD-8D4E-FA77E8186F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CE62-8062-4186-8B8F-5BD56AA53D0D}" type="datetimeFigureOut">
              <a:rPr lang="es-AR" smtClean="0"/>
              <a:pPr/>
              <a:t>28/06/2019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A104D-E3E3-44AD-8D4E-FA77E8186F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CE62-8062-4186-8B8F-5BD56AA53D0D}" type="datetimeFigureOut">
              <a:rPr lang="es-AR" smtClean="0"/>
              <a:pPr/>
              <a:t>28/06/2019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A104D-E3E3-44AD-8D4E-FA77E8186F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CE62-8062-4186-8B8F-5BD56AA53D0D}" type="datetimeFigureOut">
              <a:rPr lang="es-AR" smtClean="0"/>
              <a:pPr/>
              <a:t>28/06/2019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A104D-E3E3-44AD-8D4E-FA77E8186F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CE62-8062-4186-8B8F-5BD56AA53D0D}" type="datetimeFigureOut">
              <a:rPr lang="es-AR" smtClean="0"/>
              <a:pPr/>
              <a:t>28/06/2019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A104D-E3E3-44AD-8D4E-FA77E8186F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CE62-8062-4186-8B8F-5BD56AA53D0D}" type="datetimeFigureOut">
              <a:rPr lang="es-AR" smtClean="0"/>
              <a:pPr/>
              <a:t>28/06/2019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A104D-E3E3-44AD-8D4E-FA77E8186F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CE62-8062-4186-8B8F-5BD56AA53D0D}" type="datetimeFigureOut">
              <a:rPr lang="es-AR" smtClean="0"/>
              <a:pPr/>
              <a:t>28/06/2019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A104D-E3E3-44AD-8D4E-FA77E8186F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CE62-8062-4186-8B8F-5BD56AA53D0D}" type="datetimeFigureOut">
              <a:rPr lang="es-AR" smtClean="0"/>
              <a:pPr/>
              <a:t>28/06/2019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0A104D-E3E3-44AD-8D4E-FA77E8186F32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80CE62-8062-4186-8B8F-5BD56AA53D0D}" type="datetimeFigureOut">
              <a:rPr lang="es-AR" smtClean="0"/>
              <a:pPr/>
              <a:t>28/06/2019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0A104D-E3E3-44AD-8D4E-FA77E8186F32}" type="slidenum">
              <a:rPr lang="es-AR" smtClean="0"/>
              <a:pPr/>
              <a:t>‹Nº›</a:t>
            </a:fld>
            <a:endParaRPr lang="es-AR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/>
          <a:srcRect l="9228" t="10220" r="5658" b="8095"/>
          <a:stretch/>
        </p:blipFill>
        <p:spPr>
          <a:xfrm>
            <a:off x="-37813" y="0"/>
            <a:ext cx="9201151" cy="6858000"/>
          </a:xfrm>
          <a:prstGeom prst="rect">
            <a:avLst/>
          </a:prstGeom>
        </p:spPr>
      </p:pic>
      <p:sp>
        <p:nvSpPr>
          <p:cNvPr id="6" name="Rectángulo redondeado 5"/>
          <p:cNvSpPr/>
          <p:nvPr/>
        </p:nvSpPr>
        <p:spPr>
          <a:xfrm>
            <a:off x="1007638" y="1436059"/>
            <a:ext cx="7110248" cy="118331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4400" b="1" dirty="0" smtClean="0">
              <a:solidFill>
                <a:srgbClr val="A877B2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ctr"/>
            <a:r>
              <a:rPr lang="es-AR" sz="4400" b="1" dirty="0" smtClean="0">
                <a:solidFill>
                  <a:srgbClr val="A877B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Segundo Encuentro de Rectores</a:t>
            </a:r>
            <a:endParaRPr lang="es-ES" sz="4400" b="1" dirty="0" smtClean="0">
              <a:solidFill>
                <a:srgbClr val="A877B2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ctr"/>
            <a:r>
              <a:rPr lang="es-ES" sz="4400" b="1" dirty="0" smtClean="0">
                <a:solidFill>
                  <a:srgbClr val="A877B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Reunión de Trabajo</a:t>
            </a:r>
          </a:p>
          <a:p>
            <a:pPr algn="ctr"/>
            <a:r>
              <a:rPr lang="es-ES" sz="4400" b="1" dirty="0" smtClean="0">
                <a:solidFill>
                  <a:srgbClr val="A877B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Tecnicaturas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13" y="5051865"/>
            <a:ext cx="1331858" cy="949395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714990" y="3502412"/>
            <a:ext cx="56955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4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ORIENTACIONES PARA LA PRIMERA JORNADA INSTITUCIONAL</a:t>
            </a:r>
            <a:endParaRPr lang="es-ES" sz="2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525" y="5230649"/>
            <a:ext cx="2936549" cy="591824"/>
          </a:xfrm>
          <a:prstGeom prst="rect">
            <a:avLst/>
          </a:prstGeom>
        </p:spPr>
      </p:pic>
      <p:pic>
        <p:nvPicPr>
          <p:cNvPr id="7" name="Picture 2" descr="C:\Users\brunol\Downloads\logo-DGES-201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784" y="0"/>
            <a:ext cx="4232448" cy="11355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1944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3"/>
          <p:cNvPicPr>
            <a:picLocks noChangeAspect="1"/>
          </p:cNvPicPr>
          <p:nvPr/>
        </p:nvPicPr>
        <p:blipFill rotWithShape="1">
          <a:blip r:embed="rId2" cstate="print"/>
          <a:srcRect l="9228" t="10220" r="5658" b="8095"/>
          <a:stretch/>
        </p:blipFill>
        <p:spPr>
          <a:xfrm>
            <a:off x="-37813" y="-179002"/>
            <a:ext cx="9201151" cy="736282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92696"/>
            <a:ext cx="7886700" cy="3528392"/>
          </a:xfrm>
        </p:spPr>
        <p:txBody>
          <a:bodyPr>
            <a:normAutofit fontScale="90000"/>
          </a:bodyPr>
          <a:lstStyle/>
          <a:p>
            <a:r>
              <a:rPr lang="es-AR" sz="4000" dirty="0" smtClean="0"/>
              <a:t>Equipo de Gestión: elaborará informe con los aspectos destacados extraídos de los Registros grupales.</a:t>
            </a:r>
            <a:br>
              <a:rPr lang="es-AR" sz="4000" dirty="0" smtClean="0"/>
            </a:br>
            <a:r>
              <a:rPr lang="es-AR" sz="4000" dirty="0" smtClean="0"/>
              <a:t/>
            </a:r>
            <a:br>
              <a:rPr lang="es-AR" sz="4000" dirty="0" smtClean="0"/>
            </a:br>
            <a:r>
              <a:rPr lang="es-AR" sz="4000" dirty="0" smtClean="0"/>
              <a:t>Enviar a la DGES hasta el 12 de Agosto 2019.</a:t>
            </a:r>
            <a:endParaRPr lang="es-E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3"/>
          <p:cNvPicPr>
            <a:picLocks noChangeAspect="1"/>
          </p:cNvPicPr>
          <p:nvPr/>
        </p:nvPicPr>
        <p:blipFill rotWithShape="1">
          <a:blip r:embed="rId2" cstate="print"/>
          <a:srcRect l="9228" t="10220" r="5658" b="8095"/>
          <a:stretch/>
        </p:blipFill>
        <p:spPr>
          <a:xfrm>
            <a:off x="-37813" y="-179002"/>
            <a:ext cx="9201151" cy="7362826"/>
          </a:xfrm>
          <a:prstGeom prst="rect">
            <a:avLst/>
          </a:prstGeom>
        </p:spPr>
      </p:pic>
      <p:pic>
        <p:nvPicPr>
          <p:cNvPr id="24578" name="Picture 2" descr="C:\Users\LORENA\Desktop\33665783-muchas-gracias-many-thanks-in-spanish-car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908720"/>
            <a:ext cx="6768752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/>
          </p:cNvPicPr>
          <p:nvPr/>
        </p:nvPicPr>
        <p:blipFill rotWithShape="1">
          <a:blip r:embed="rId3" cstate="print"/>
          <a:srcRect l="9228" t="10220" r="5658" b="8095"/>
          <a:stretch/>
        </p:blipFill>
        <p:spPr>
          <a:xfrm>
            <a:off x="-37813" y="-179002"/>
            <a:ext cx="9201151" cy="7362826"/>
          </a:xfrm>
          <a:prstGeom prst="rect">
            <a:avLst/>
          </a:prstGeom>
        </p:spPr>
      </p:pic>
      <p:sp>
        <p:nvSpPr>
          <p:cNvPr id="850" name="849 CuadroTexto"/>
          <p:cNvSpPr txBox="1"/>
          <p:nvPr/>
        </p:nvSpPr>
        <p:spPr>
          <a:xfrm>
            <a:off x="827584" y="692696"/>
            <a:ext cx="723782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latin typeface="Cambria" pitchFamily="18" charset="0"/>
              </a:rPr>
              <a:t>INSUMOS QUE SE TUVIERON EN CUENTA</a:t>
            </a:r>
          </a:p>
          <a:p>
            <a:pPr algn="ctr"/>
            <a:endParaRPr lang="es-AR" sz="3200" b="1" dirty="0" smtClean="0"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s-AR" sz="3200" dirty="0" smtClean="0">
                <a:latin typeface="Cambria" pitchFamily="18" charset="0"/>
              </a:rPr>
              <a:t>Reportes de la Indagación Sistematizada (Salta</a:t>
            </a:r>
            <a:r>
              <a:rPr lang="es-AR" sz="3600" dirty="0" smtClean="0">
                <a:latin typeface="Cambria" pitchFamily="18" charset="0"/>
              </a:rPr>
              <a:t>, Capital y algunos institutos)</a:t>
            </a:r>
          </a:p>
          <a:p>
            <a:pPr>
              <a:buFont typeface="Arial" pitchFamily="34" charset="0"/>
              <a:buChar char="•"/>
            </a:pPr>
            <a:r>
              <a:rPr lang="es-AR" sz="3600" dirty="0" smtClean="0">
                <a:latin typeface="Cambria" pitchFamily="18" charset="0"/>
              </a:rPr>
              <a:t> Informes del Curso de Ambientación.</a:t>
            </a:r>
          </a:p>
          <a:p>
            <a:pPr>
              <a:buFont typeface="Arial" pitchFamily="34" charset="0"/>
              <a:buChar char="•"/>
            </a:pPr>
            <a:r>
              <a:rPr lang="es-AR" sz="3600" dirty="0" smtClean="0">
                <a:latin typeface="Cambria" pitchFamily="18" charset="0"/>
              </a:rPr>
              <a:t> Informes de Empresas vinculadas a la Práctica Profesional</a:t>
            </a:r>
          </a:p>
          <a:p>
            <a:pPr algn="ctr"/>
            <a:endParaRPr lang="es-AR" sz="36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/>
          </p:cNvPicPr>
          <p:nvPr/>
        </p:nvPicPr>
        <p:blipFill rotWithShape="1">
          <a:blip r:embed="rId2" cstate="print"/>
          <a:srcRect l="9228" t="10220" r="5658" b="8095"/>
          <a:stretch/>
        </p:blipFill>
        <p:spPr>
          <a:xfrm>
            <a:off x="-37813" y="-179002"/>
            <a:ext cx="9201151" cy="7037002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1043608" y="620688"/>
            <a:ext cx="6889652" cy="5417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latin typeface="Cambria" pitchFamily="18" charset="0"/>
              </a:rPr>
              <a:t>Componentes de la Encuesta de la DGES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_tradnl" sz="3200" dirty="0" smtClean="0">
                <a:latin typeface="Cambria" pitchFamily="18" charset="0"/>
              </a:rPr>
              <a:t>Características de los sujetos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_tradnl" sz="3200" dirty="0" smtClean="0">
                <a:latin typeface="Cambria" pitchFamily="18" charset="0"/>
              </a:rPr>
              <a:t>Participación en actividades comunitarias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_tradnl" sz="3200" dirty="0" smtClean="0">
                <a:latin typeface="Cambria" pitchFamily="18" charset="0"/>
              </a:rPr>
              <a:t>Estrategia de enseñanza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_tradnl" sz="3200" dirty="0" err="1" smtClean="0">
                <a:latin typeface="Cambria" pitchFamily="18" charset="0"/>
              </a:rPr>
              <a:t>Act</a:t>
            </a:r>
            <a:r>
              <a:rPr lang="es-ES_tradnl" sz="3200" dirty="0" smtClean="0">
                <a:latin typeface="Cambria" pitchFamily="18" charset="0"/>
              </a:rPr>
              <a:t>. Formación Profesional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_tradnl" sz="3200" dirty="0" smtClean="0">
                <a:latin typeface="Cambria" pitchFamily="18" charset="0"/>
              </a:rPr>
              <a:t>Valoración de la Práctica</a:t>
            </a:r>
            <a:endParaRPr lang="es-AR" sz="32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>
            <a:picLocks noChangeAspect="1"/>
          </p:cNvPicPr>
          <p:nvPr/>
        </p:nvPicPr>
        <p:blipFill rotWithShape="1">
          <a:blip r:embed="rId2" cstate="print"/>
          <a:srcRect l="9228" t="10220" r="5658" b="8095"/>
          <a:stretch/>
        </p:blipFill>
        <p:spPr>
          <a:xfrm>
            <a:off x="-37813" y="0"/>
            <a:ext cx="9201151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960120" y="1223890"/>
            <a:ext cx="7100668" cy="513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b="1" i="1" dirty="0" smtClean="0">
                <a:latin typeface="Cambria" pitchFamily="18" charset="0"/>
              </a:rPr>
              <a:t>Jornadas Pedagógicas Institucionales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</a:pPr>
            <a:r>
              <a:rPr lang="es-AR" sz="2400" b="1" dirty="0" smtClean="0">
                <a:solidFill>
                  <a:prstClr val="black"/>
                </a:solidFill>
                <a:latin typeface="Cambria" pitchFamily="18" charset="0"/>
              </a:rPr>
              <a:t>Propósito:</a:t>
            </a:r>
            <a:endParaRPr lang="es-ES" sz="2400" dirty="0" smtClean="0">
              <a:solidFill>
                <a:prstClr val="black"/>
              </a:solidFill>
              <a:latin typeface="Cambria" pitchFamily="18" charset="0"/>
            </a:endParaRP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AR" sz="2400" dirty="0" smtClean="0">
                <a:solidFill>
                  <a:prstClr val="black"/>
                </a:solidFill>
                <a:latin typeface="Cambria" pitchFamily="18" charset="0"/>
              </a:rPr>
              <a:t>Generar espacios  colectivos para la socialización, intercambio y trabajo, alrededor de la formación  que busquen la mejora de las prácticas docentes y de la gestión institucional.</a:t>
            </a:r>
            <a:endParaRPr lang="es-ES" sz="2400" dirty="0" smtClean="0">
              <a:solidFill>
                <a:prstClr val="black"/>
              </a:solidFill>
              <a:latin typeface="Cambria" pitchFamily="18" charset="0"/>
            </a:endParaRP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AR" sz="2400" dirty="0" smtClean="0">
                <a:solidFill>
                  <a:prstClr val="black"/>
                </a:solidFill>
                <a:latin typeface="Cambria" pitchFamily="18" charset="0"/>
              </a:rPr>
              <a:t>Producir y sistematizar información para la planificación, implementación y evaluación de las acciones a nivel institucional, jurisdiccional y nacional.  </a:t>
            </a:r>
            <a:endParaRPr lang="es-ES" sz="2400" dirty="0" smtClean="0">
              <a:solidFill>
                <a:prstClr val="black"/>
              </a:solidFill>
              <a:latin typeface="Cambria" pitchFamily="18" charset="0"/>
            </a:endParaRPr>
          </a:p>
          <a:p>
            <a:pPr algn="ctr"/>
            <a:endParaRPr lang="es-AR" sz="3600" b="1" i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 rotWithShape="1">
          <a:blip r:embed="rId2" cstate="print"/>
          <a:srcRect l="9228" t="10220" r="5658" b="8095"/>
          <a:stretch/>
        </p:blipFill>
        <p:spPr>
          <a:xfrm>
            <a:off x="-37813" y="-179002"/>
            <a:ext cx="9201151" cy="7362826"/>
          </a:xfrm>
          <a:prstGeom prst="rect">
            <a:avLst/>
          </a:prstGeom>
        </p:spPr>
      </p:pic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331640" y="1412776"/>
          <a:ext cx="6314901" cy="4805503"/>
        </p:xfrm>
        <a:graphic>
          <a:graphicData uri="http://schemas.openxmlformats.org/drawingml/2006/table">
            <a:tbl>
              <a:tblPr/>
              <a:tblGrid>
                <a:gridCol w="1971874"/>
                <a:gridCol w="2401815"/>
                <a:gridCol w="1941212"/>
              </a:tblGrid>
              <a:tr h="231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solidFill>
                            <a:srgbClr val="FFFFFF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Jornada 1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solidFill>
                            <a:srgbClr val="FFFFFF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Jornada 2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solidFill>
                            <a:srgbClr val="FFFFFF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Jornada 3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903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Fines de Julio – Primeros días de Agosto </a:t>
                      </a:r>
                      <a:r>
                        <a:rPr lang="es-AR" sz="14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2019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Fines de Octubre – Principio de Nov.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2019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Fines de Noviembre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2019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(Primeros </a:t>
                      </a:r>
                      <a:r>
                        <a:rPr lang="es-AR" sz="14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días </a:t>
                      </a:r>
                      <a:r>
                        <a:rPr lang="es-AR" sz="1400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Dic.)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19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s-AR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Socialización y ajustes  del Plan de Trabajo.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s-AR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Avance en la organización y el 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desarrollo de las líneas de acción. 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s-AR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Definición de las  formas de sistematización y registro del desarrollo del plan de trabajo</a:t>
                      </a:r>
                      <a:r>
                        <a:rPr lang="es-AR" sz="14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.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 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s-AR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Espacio formativo teórico conceptual sobre los ejes privilegiados en el plan y focalización en el desarrollo de las líneas de acción. 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s-AR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Evaluación de los planes de trabajo. 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539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 Reflexión sobre los aprendizajes y evidencias de las propuestas de 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539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mejora  vinculadas con la 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539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implementación de los planes. 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s-AR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 Establecimiento de acuerdos de trabajo para el 2020.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403648" y="836712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/>
              <a:t>CRONOGRAMA 2019</a:t>
            </a:r>
            <a:endParaRPr lang="es-AR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3"/>
          <p:cNvPicPr>
            <a:picLocks noChangeAspect="1"/>
          </p:cNvPicPr>
          <p:nvPr/>
        </p:nvPicPr>
        <p:blipFill rotWithShape="1">
          <a:blip r:embed="rId2" cstate="print"/>
          <a:srcRect l="9228" t="10220" r="5658" b="8095"/>
          <a:stretch/>
        </p:blipFill>
        <p:spPr>
          <a:xfrm>
            <a:off x="-37813" y="-179002"/>
            <a:ext cx="9201151" cy="736282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Estrategia de Trabajo</a:t>
            </a:r>
            <a:endParaRPr lang="es-ES" dirty="0"/>
          </a:p>
        </p:txBody>
      </p:sp>
      <p:pic>
        <p:nvPicPr>
          <p:cNvPr id="21507" name="Picture 3" descr="C:\Users\LORENA\Desktop\reunion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844824"/>
            <a:ext cx="2448272" cy="1944216"/>
          </a:xfrm>
          <a:prstGeom prst="rect">
            <a:avLst/>
          </a:prstGeom>
          <a:noFill/>
        </p:spPr>
      </p:pic>
      <p:pic>
        <p:nvPicPr>
          <p:cNvPr id="21508" name="Picture 4" descr="C:\Users\LORENA\Desktop\36978940_m-300x23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2636912"/>
            <a:ext cx="2857500" cy="2190750"/>
          </a:xfrm>
          <a:prstGeom prst="rect">
            <a:avLst/>
          </a:prstGeom>
          <a:noFill/>
        </p:spPr>
      </p:pic>
      <p:pic>
        <p:nvPicPr>
          <p:cNvPr id="21509" name="Picture 5" descr="C:\Users\LORENA\Desktop\images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3789040"/>
            <a:ext cx="2495550" cy="18288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827584" y="400506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/>
              <a:t>Trabajo grupal</a:t>
            </a:r>
            <a:endParaRPr lang="es-ES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203848" y="494116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/>
              <a:t>Promover  el análisis y la reflexión</a:t>
            </a:r>
            <a:endParaRPr lang="es-ES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5940152" y="5589240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/>
              <a:t>Registrar los acuerdos,  los aspectos  destacados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3"/>
          <p:cNvPicPr>
            <a:picLocks noChangeAspect="1"/>
          </p:cNvPicPr>
          <p:nvPr/>
        </p:nvPicPr>
        <p:blipFill rotWithShape="1">
          <a:blip r:embed="rId2" cstate="print"/>
          <a:srcRect l="9228" t="10220" r="5658" b="8095"/>
          <a:stretch/>
        </p:blipFill>
        <p:spPr>
          <a:xfrm>
            <a:off x="-37813" y="-179002"/>
            <a:ext cx="9201151" cy="736282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Interrogantes para promover la Reflexión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¿En qué medida se están cumpliendo las acciones previstas?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¿Cuánto queremos mejorar el indicador de punto de partida?</a:t>
            </a:r>
          </a:p>
          <a:p>
            <a:endParaRPr lang="es-ES" dirty="0"/>
          </a:p>
        </p:txBody>
      </p:sp>
      <p:pic>
        <p:nvPicPr>
          <p:cNvPr id="22530" name="Picture 2" descr="C:\Users\LORENA\Desktop\pregun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564904"/>
            <a:ext cx="2664296" cy="2636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 rotWithShape="1">
          <a:blip r:embed="rId2" cstate="print"/>
          <a:srcRect l="9228" t="10220" r="5658" b="8095"/>
          <a:stretch/>
        </p:blipFill>
        <p:spPr>
          <a:xfrm>
            <a:off x="-37813" y="-179002"/>
            <a:ext cx="9201151" cy="736282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Interrogantes para la Articulación con el Plan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s-ES" dirty="0" smtClean="0"/>
          </a:p>
          <a:p>
            <a:pPr lvl="0"/>
            <a:endParaRPr lang="es-ES" dirty="0" smtClean="0"/>
          </a:p>
          <a:p>
            <a:pPr lvl="0"/>
            <a:endParaRPr lang="es-ES" dirty="0" smtClean="0"/>
          </a:p>
          <a:p>
            <a:pPr lvl="0"/>
            <a:endParaRPr lang="es-ES" dirty="0" smtClean="0"/>
          </a:p>
          <a:p>
            <a:pPr lvl="0"/>
            <a:endParaRPr lang="es-ES" dirty="0" smtClean="0"/>
          </a:p>
          <a:p>
            <a:r>
              <a:rPr lang="es-ES" dirty="0" smtClean="0"/>
              <a:t>¿Qué cosas del reporte pueden ser insumo para la formulación del diagnóstico elaborado en el plan? (las cosas que no puedan tomarse en el presente, podrán trabajarse el año siguiente) </a:t>
            </a:r>
          </a:p>
          <a:p>
            <a:endParaRPr lang="es-ES" dirty="0"/>
          </a:p>
        </p:txBody>
      </p:sp>
      <p:pic>
        <p:nvPicPr>
          <p:cNvPr id="23554" name="Picture 2" descr="C:\Users\LORENA\Desktop\pregunt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916832"/>
            <a:ext cx="6225505" cy="23324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/>
          <p:cNvPicPr>
            <a:picLocks noChangeAspect="1"/>
          </p:cNvPicPr>
          <p:nvPr/>
        </p:nvPicPr>
        <p:blipFill rotWithShape="1">
          <a:blip r:embed="rId2" cstate="print"/>
          <a:srcRect l="9228" t="10220" r="5658" b="8095"/>
          <a:stretch/>
        </p:blipFill>
        <p:spPr>
          <a:xfrm>
            <a:off x="-37813" y="-179002"/>
            <a:ext cx="9201151" cy="736282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600" dirty="0" smtClean="0"/>
              <a:t>Registrar los acuerdos, desacuerdos, aspectos a incorporar en el plan etc.</a:t>
            </a:r>
            <a:endParaRPr lang="es-ES" sz="3600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331640" y="2204864"/>
            <a:ext cx="669674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380</Words>
  <Application>Microsoft Office PowerPoint</Application>
  <PresentationFormat>Presentación en pantalla (4:3)</PresentationFormat>
  <Paragraphs>64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Flujo</vt:lpstr>
      <vt:lpstr>Diapositiva 1</vt:lpstr>
      <vt:lpstr>Diapositiva 2</vt:lpstr>
      <vt:lpstr>Diapositiva 3</vt:lpstr>
      <vt:lpstr>Diapositiva 4</vt:lpstr>
      <vt:lpstr>Diapositiva 5</vt:lpstr>
      <vt:lpstr>Estrategia de Trabajo</vt:lpstr>
      <vt:lpstr>Interrogantes para promover la Reflexión</vt:lpstr>
      <vt:lpstr>Interrogantes para la Articulación con el Plan</vt:lpstr>
      <vt:lpstr>Registrar los acuerdos, desacuerdos, aspectos a incorporar en el plan etc.</vt:lpstr>
      <vt:lpstr>Equipo de Gestión: elaborará informe con los aspectos destacados extraídos de los Registros grupales.  Enviar a la DGES hasta el 12 de Agosto 2019.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LORENA</dc:creator>
  <cp:lastModifiedBy>Usuario de Windows</cp:lastModifiedBy>
  <cp:revision>11</cp:revision>
  <dcterms:created xsi:type="dcterms:W3CDTF">2019-06-26T03:06:51Z</dcterms:created>
  <dcterms:modified xsi:type="dcterms:W3CDTF">2019-06-28T23:45:15Z</dcterms:modified>
</cp:coreProperties>
</file>