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77" r:id="rId3"/>
    <p:sldId id="256" r:id="rId4"/>
    <p:sldId id="279" r:id="rId5"/>
    <p:sldId id="281" r:id="rId6"/>
    <p:sldId id="257" r:id="rId7"/>
    <p:sldId id="274" r:id="rId8"/>
    <p:sldId id="275" r:id="rId9"/>
    <p:sldId id="258" r:id="rId10"/>
    <p:sldId id="260" r:id="rId11"/>
    <p:sldId id="276" r:id="rId12"/>
    <p:sldId id="283" r:id="rId13"/>
    <p:sldId id="285" r:id="rId14"/>
    <p:sldId id="288" r:id="rId15"/>
    <p:sldId id="286" r:id="rId16"/>
    <p:sldId id="265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41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3"/>
    <a:srgbClr val="7F7F7F"/>
    <a:srgbClr val="008FD0"/>
    <a:srgbClr val="A574B0"/>
    <a:srgbClr val="9E9C9C"/>
    <a:srgbClr val="B2B2B1"/>
    <a:srgbClr val="1CB8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267" y="72"/>
      </p:cViewPr>
      <p:guideLst>
        <p:guide orient="horz" pos="1502"/>
        <p:guide pos="41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37ADA-0D33-4407-BC8F-DE01B56DF3AE}" type="doc">
      <dgm:prSet loTypeId="urn:microsoft.com/office/officeart/2005/8/layout/vList3#1" loCatId="list" qsTypeId="urn:microsoft.com/office/officeart/2005/8/quickstyle/simple5" qsCatId="simple" csTypeId="urn:microsoft.com/office/officeart/2005/8/colors/accent0_1" csCatId="mainScheme" phldr="1"/>
      <dgm:spPr/>
    </dgm:pt>
    <dgm:pt modelId="{6E75FC0D-A7CF-43EA-8583-CD7DC3E86050}">
      <dgm:prSet custT="1"/>
      <dgm:spPr/>
      <dgm:t>
        <a:bodyPr/>
        <a:lstStyle/>
        <a:p>
          <a:r>
            <a:rPr lang="es-ES_tradnl" sz="21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rPr>
            <a:t>articula aspectos biológicos, psicológicos, sociales, afectivos y éticos</a:t>
          </a:r>
          <a:endParaRPr lang="es-AR" sz="2100" b="0" kern="1200" dirty="0" smtClean="0">
            <a:solidFill>
              <a:schemeClr val="tx1">
                <a:lumMod val="50000"/>
                <a:lumOff val="50000"/>
              </a:schemeClr>
            </a:solidFill>
            <a:latin typeface="Roboto Light" panose="02000000000000000000" pitchFamily="2" charset="0"/>
            <a:ea typeface="Roboto Light" panose="02000000000000000000" pitchFamily="2" charset="0"/>
            <a:cs typeface="+mn-cs"/>
          </a:endParaRPr>
        </a:p>
      </dgm:t>
    </dgm:pt>
    <dgm:pt modelId="{FCE998E2-CCB7-45F3-94C2-038993263FD7}" type="parTrans" cxnId="{6C926874-9A93-4A61-87FC-73A46BD95775}">
      <dgm:prSet/>
      <dgm:spPr/>
      <dgm:t>
        <a:bodyPr/>
        <a:lstStyle/>
        <a:p>
          <a:endParaRPr lang="es-AR"/>
        </a:p>
      </dgm:t>
    </dgm:pt>
    <dgm:pt modelId="{521B2283-CCCD-4A53-AC1D-1E042CBB650A}" type="sibTrans" cxnId="{6C926874-9A93-4A61-87FC-73A46BD95775}">
      <dgm:prSet/>
      <dgm:spPr/>
      <dgm:t>
        <a:bodyPr/>
        <a:lstStyle/>
        <a:p>
          <a:endParaRPr lang="es-AR"/>
        </a:p>
      </dgm:t>
    </dgm:pt>
    <dgm:pt modelId="{445751EA-9E04-4006-943D-F949FADD00AA}">
      <dgm:prSet custT="1"/>
      <dgm:spPr/>
      <dgm:t>
        <a:bodyPr/>
        <a:lstStyle/>
        <a:p>
          <a:r>
            <a:rPr lang="en-US" sz="21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rPr>
            <a:t>integralidad en la conformación del sujeto</a:t>
          </a:r>
          <a:endParaRPr lang="es-AR" sz="2100" kern="1200" dirty="0" smtClean="0">
            <a:solidFill>
              <a:schemeClr val="tx1">
                <a:lumMod val="50000"/>
                <a:lumOff val="50000"/>
              </a:schemeClr>
            </a:solidFill>
            <a:latin typeface="Roboto Light" panose="02000000000000000000" pitchFamily="2" charset="0"/>
            <a:ea typeface="Roboto Light" panose="02000000000000000000" pitchFamily="2" charset="0"/>
            <a:cs typeface="+mn-cs"/>
          </a:endParaRPr>
        </a:p>
      </dgm:t>
    </dgm:pt>
    <dgm:pt modelId="{3C64D5F9-886B-4F67-A837-F43E53C27C5F}" type="parTrans" cxnId="{6E29094A-BEE6-48AA-826A-095491F5716A}">
      <dgm:prSet/>
      <dgm:spPr/>
      <dgm:t>
        <a:bodyPr/>
        <a:lstStyle/>
        <a:p>
          <a:endParaRPr lang="es-AR"/>
        </a:p>
      </dgm:t>
    </dgm:pt>
    <dgm:pt modelId="{6703C03B-E037-4F87-B0FE-264E145D3366}" type="sibTrans" cxnId="{6E29094A-BEE6-48AA-826A-095491F5716A}">
      <dgm:prSet/>
      <dgm:spPr/>
      <dgm:t>
        <a:bodyPr/>
        <a:lstStyle/>
        <a:p>
          <a:endParaRPr lang="es-AR"/>
        </a:p>
      </dgm:t>
    </dgm:pt>
    <dgm:pt modelId="{F201F0B7-6B0F-446B-8CDD-F60F0B13E047}">
      <dgm:prSet custT="1"/>
      <dgm:spPr/>
      <dgm:t>
        <a:bodyPr/>
        <a:lstStyle/>
        <a:p>
          <a:r>
            <a:rPr lang="en-US" sz="21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rPr>
            <a:t>selección y adecuación de contenidos,</a:t>
          </a:r>
          <a:endParaRPr lang="es-AR" sz="2100" kern="1200" dirty="0" smtClean="0">
            <a:solidFill>
              <a:schemeClr val="tx1">
                <a:lumMod val="50000"/>
                <a:lumOff val="50000"/>
              </a:schemeClr>
            </a:solidFill>
            <a:latin typeface="Roboto Light" panose="02000000000000000000" pitchFamily="2" charset="0"/>
            <a:ea typeface="Roboto Light" panose="02000000000000000000" pitchFamily="2" charset="0"/>
            <a:cs typeface="+mn-cs"/>
          </a:endParaRPr>
        </a:p>
      </dgm:t>
    </dgm:pt>
    <dgm:pt modelId="{722168E4-9D0F-4310-AED4-98C0F6FA7DE2}" type="parTrans" cxnId="{8FC9BEA7-8ACB-4450-A641-0351164D4EE6}">
      <dgm:prSet/>
      <dgm:spPr/>
      <dgm:t>
        <a:bodyPr/>
        <a:lstStyle/>
        <a:p>
          <a:endParaRPr lang="es-AR"/>
        </a:p>
      </dgm:t>
    </dgm:pt>
    <dgm:pt modelId="{4030412D-9C3B-4586-B2CB-5607C476B6B7}" type="sibTrans" cxnId="{8FC9BEA7-8ACB-4450-A641-0351164D4EE6}">
      <dgm:prSet/>
      <dgm:spPr/>
      <dgm:t>
        <a:bodyPr/>
        <a:lstStyle/>
        <a:p>
          <a:endParaRPr lang="es-AR"/>
        </a:p>
      </dgm:t>
    </dgm:pt>
    <dgm:pt modelId="{C3B73795-F8E1-4B6F-9391-C9F74C339C9F}">
      <dgm:prSet custT="1"/>
      <dgm:spPr/>
      <dgm:t>
        <a:bodyPr/>
        <a:lstStyle/>
        <a:p>
          <a:r>
            <a:rPr lang="en-US" sz="2100" b="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rPr>
            <a:t>el desarrollo de estrategias pedagógicas adecuadas</a:t>
          </a:r>
          <a:endParaRPr lang="es-AR" sz="2100" b="0" kern="1200" dirty="0" smtClean="0">
            <a:solidFill>
              <a:schemeClr val="tx1">
                <a:lumMod val="50000"/>
                <a:lumOff val="50000"/>
              </a:schemeClr>
            </a:solidFill>
            <a:latin typeface="Roboto Light" panose="02000000000000000000" pitchFamily="2" charset="0"/>
            <a:ea typeface="Roboto Light" panose="02000000000000000000" pitchFamily="2" charset="0"/>
            <a:cs typeface="+mn-cs"/>
          </a:endParaRPr>
        </a:p>
      </dgm:t>
    </dgm:pt>
    <dgm:pt modelId="{5C75570E-A751-41DD-8450-9CC6DCCF97A0}" type="parTrans" cxnId="{9D196374-7709-4A30-A224-1A7977C6AD68}">
      <dgm:prSet/>
      <dgm:spPr/>
      <dgm:t>
        <a:bodyPr/>
        <a:lstStyle/>
        <a:p>
          <a:endParaRPr lang="es-AR"/>
        </a:p>
      </dgm:t>
    </dgm:pt>
    <dgm:pt modelId="{91FEC4AA-8065-4F64-AF28-76DC39068D52}" type="sibTrans" cxnId="{9D196374-7709-4A30-A224-1A7977C6AD68}">
      <dgm:prSet/>
      <dgm:spPr/>
      <dgm:t>
        <a:bodyPr/>
        <a:lstStyle/>
        <a:p>
          <a:endParaRPr lang="es-AR"/>
        </a:p>
      </dgm:t>
    </dgm:pt>
    <dgm:pt modelId="{760EF818-F043-4B24-A24B-F16919CCB01A}">
      <dgm:prSet custT="1"/>
      <dgm:spPr/>
      <dgm:t>
        <a:bodyPr/>
        <a:lstStyle/>
        <a:p>
          <a:r>
            <a:rPr lang="en-US" sz="1900" kern="1200" dirty="0" smtClean="0"/>
            <a:t> </a:t>
          </a:r>
          <a:r>
            <a:rPr lang="en-US" sz="21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rPr>
            <a:t>resignificación de los estudiantes como verdaderos sujetos de derecho.</a:t>
          </a:r>
        </a:p>
      </dgm:t>
    </dgm:pt>
    <dgm:pt modelId="{9D8F81BC-002C-4BEE-9528-58060E3EF3BE}" type="parTrans" cxnId="{4C588535-FD0F-45C4-88AB-543808CF7C90}">
      <dgm:prSet/>
      <dgm:spPr/>
      <dgm:t>
        <a:bodyPr/>
        <a:lstStyle/>
        <a:p>
          <a:endParaRPr lang="es-AR"/>
        </a:p>
      </dgm:t>
    </dgm:pt>
    <dgm:pt modelId="{6EE666D1-AA8B-4495-BFFC-88FAEA81955E}" type="sibTrans" cxnId="{4C588535-FD0F-45C4-88AB-543808CF7C90}">
      <dgm:prSet/>
      <dgm:spPr/>
      <dgm:t>
        <a:bodyPr/>
        <a:lstStyle/>
        <a:p>
          <a:endParaRPr lang="es-AR"/>
        </a:p>
      </dgm:t>
    </dgm:pt>
    <dgm:pt modelId="{F7455C0F-681D-4D14-A614-FED80D407224}" type="pres">
      <dgm:prSet presAssocID="{C9E37ADA-0D33-4407-BC8F-DE01B56DF3AE}" presName="linearFlow" presStyleCnt="0">
        <dgm:presLayoutVars>
          <dgm:dir/>
          <dgm:resizeHandles val="exact"/>
        </dgm:presLayoutVars>
      </dgm:prSet>
      <dgm:spPr/>
    </dgm:pt>
    <dgm:pt modelId="{638440E1-9D35-4CFB-BF8B-9965A3782DFF}" type="pres">
      <dgm:prSet presAssocID="{445751EA-9E04-4006-943D-F949FADD00AA}" presName="composite" presStyleCnt="0"/>
      <dgm:spPr/>
    </dgm:pt>
    <dgm:pt modelId="{9675BB41-E72E-4EDE-A1BF-4E63EA1F51F0}" type="pres">
      <dgm:prSet presAssocID="{445751EA-9E04-4006-943D-F949FADD00AA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83800C-BC89-476C-A845-BCCFB8EBFAB5}" type="pres">
      <dgm:prSet presAssocID="{445751EA-9E04-4006-943D-F949FADD00AA}" presName="txShp" presStyleLbl="node1" presStyleIdx="0" presStyleCnt="5" custLinFactNeighborX="-26" custLinFactNeighborY="117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DAD9542-7853-4EEF-9085-5F752A4D4059}" type="pres">
      <dgm:prSet presAssocID="{6703C03B-E037-4F87-B0FE-264E145D3366}" presName="spacing" presStyleCnt="0"/>
      <dgm:spPr/>
    </dgm:pt>
    <dgm:pt modelId="{64C4F4E3-19E5-42DA-82CA-A8BF78FEBDF0}" type="pres">
      <dgm:prSet presAssocID="{6E75FC0D-A7CF-43EA-8583-CD7DC3E86050}" presName="composite" presStyleCnt="0"/>
      <dgm:spPr/>
    </dgm:pt>
    <dgm:pt modelId="{4592804F-5EC2-4D8C-8ED6-542A860C83EA}" type="pres">
      <dgm:prSet presAssocID="{6E75FC0D-A7CF-43EA-8583-CD7DC3E86050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72D34AE-D348-4F90-88DB-94088A6486F1}" type="pres">
      <dgm:prSet presAssocID="{6E75FC0D-A7CF-43EA-8583-CD7DC3E8605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028A91A-3D5E-4088-848D-2AA795F9C0AD}" type="pres">
      <dgm:prSet presAssocID="{521B2283-CCCD-4A53-AC1D-1E042CBB650A}" presName="spacing" presStyleCnt="0"/>
      <dgm:spPr/>
    </dgm:pt>
    <dgm:pt modelId="{3E6707CB-9B33-45F8-88C3-7348DDEA0D4D}" type="pres">
      <dgm:prSet presAssocID="{F201F0B7-6B0F-446B-8CDD-F60F0B13E047}" presName="composite" presStyleCnt="0"/>
      <dgm:spPr/>
    </dgm:pt>
    <dgm:pt modelId="{AE3EFFC8-5ACA-4FEE-ABA8-DBC6CFB6994A}" type="pres">
      <dgm:prSet presAssocID="{F201F0B7-6B0F-446B-8CDD-F60F0B13E047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8A23D57-39E5-4D1D-97F5-9D8A9B513316}" type="pres">
      <dgm:prSet presAssocID="{F201F0B7-6B0F-446B-8CDD-F60F0B13E04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9E842DF-0240-48B6-BF48-C736808BFEF7}" type="pres">
      <dgm:prSet presAssocID="{4030412D-9C3B-4586-B2CB-5607C476B6B7}" presName="spacing" presStyleCnt="0"/>
      <dgm:spPr/>
    </dgm:pt>
    <dgm:pt modelId="{196F1829-91A4-45FD-B02C-9AF56F2047DC}" type="pres">
      <dgm:prSet presAssocID="{760EF818-F043-4B24-A24B-F16919CCB01A}" presName="composite" presStyleCnt="0"/>
      <dgm:spPr/>
    </dgm:pt>
    <dgm:pt modelId="{D0A82E6B-B517-49F3-9AB4-F760F849352D}" type="pres">
      <dgm:prSet presAssocID="{760EF818-F043-4B24-A24B-F16919CCB01A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D876B86-96B1-4A34-B14B-1F48FF71A7D5}" type="pres">
      <dgm:prSet presAssocID="{760EF818-F043-4B24-A24B-F16919CCB01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BCA0B3D-7E8E-4389-8184-A414614556D9}" type="pres">
      <dgm:prSet presAssocID="{6EE666D1-AA8B-4495-BFFC-88FAEA81955E}" presName="spacing" presStyleCnt="0"/>
      <dgm:spPr/>
    </dgm:pt>
    <dgm:pt modelId="{F23271F7-6155-4E2B-A9AB-3D2B47453612}" type="pres">
      <dgm:prSet presAssocID="{C3B73795-F8E1-4B6F-9391-C9F74C339C9F}" presName="composite" presStyleCnt="0"/>
      <dgm:spPr/>
    </dgm:pt>
    <dgm:pt modelId="{B40BE07F-E038-4E66-BA28-4F1ABDEBAD7F}" type="pres">
      <dgm:prSet presAssocID="{C3B73795-F8E1-4B6F-9391-C9F74C339C9F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BD2F86A-B122-4775-8309-B015442E10B5}" type="pres">
      <dgm:prSet presAssocID="{C3B73795-F8E1-4B6F-9391-C9F74C339C9F}" presName="txShp" presStyleLbl="node1" presStyleIdx="4" presStyleCnt="5" custLinFactNeighborX="-26" custLinFactNeighborY="-199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C588535-FD0F-45C4-88AB-543808CF7C90}" srcId="{C9E37ADA-0D33-4407-BC8F-DE01B56DF3AE}" destId="{760EF818-F043-4B24-A24B-F16919CCB01A}" srcOrd="3" destOrd="0" parTransId="{9D8F81BC-002C-4BEE-9528-58060E3EF3BE}" sibTransId="{6EE666D1-AA8B-4495-BFFC-88FAEA81955E}"/>
    <dgm:cxn modelId="{8FC9BEA7-8ACB-4450-A641-0351164D4EE6}" srcId="{C9E37ADA-0D33-4407-BC8F-DE01B56DF3AE}" destId="{F201F0B7-6B0F-446B-8CDD-F60F0B13E047}" srcOrd="2" destOrd="0" parTransId="{722168E4-9D0F-4310-AED4-98C0F6FA7DE2}" sibTransId="{4030412D-9C3B-4586-B2CB-5607C476B6B7}"/>
    <dgm:cxn modelId="{C26FE4F0-A113-445F-94A3-27220F9B5D7F}" type="presOf" srcId="{6E75FC0D-A7CF-43EA-8583-CD7DC3E86050}" destId="{472D34AE-D348-4F90-88DB-94088A6486F1}" srcOrd="0" destOrd="0" presId="urn:microsoft.com/office/officeart/2005/8/layout/vList3#1"/>
    <dgm:cxn modelId="{9D196374-7709-4A30-A224-1A7977C6AD68}" srcId="{C9E37ADA-0D33-4407-BC8F-DE01B56DF3AE}" destId="{C3B73795-F8E1-4B6F-9391-C9F74C339C9F}" srcOrd="4" destOrd="0" parTransId="{5C75570E-A751-41DD-8450-9CC6DCCF97A0}" sibTransId="{91FEC4AA-8065-4F64-AF28-76DC39068D52}"/>
    <dgm:cxn modelId="{6C926874-9A93-4A61-87FC-73A46BD95775}" srcId="{C9E37ADA-0D33-4407-BC8F-DE01B56DF3AE}" destId="{6E75FC0D-A7CF-43EA-8583-CD7DC3E86050}" srcOrd="1" destOrd="0" parTransId="{FCE998E2-CCB7-45F3-94C2-038993263FD7}" sibTransId="{521B2283-CCCD-4A53-AC1D-1E042CBB650A}"/>
    <dgm:cxn modelId="{E1B7C796-3A96-433D-86A8-CEC9AA7CE696}" type="presOf" srcId="{C3B73795-F8E1-4B6F-9391-C9F74C339C9F}" destId="{9BD2F86A-B122-4775-8309-B015442E10B5}" srcOrd="0" destOrd="0" presId="urn:microsoft.com/office/officeart/2005/8/layout/vList3#1"/>
    <dgm:cxn modelId="{6F415ABB-158C-4100-8F5C-69EB47FB9363}" type="presOf" srcId="{C9E37ADA-0D33-4407-BC8F-DE01B56DF3AE}" destId="{F7455C0F-681D-4D14-A614-FED80D407224}" srcOrd="0" destOrd="0" presId="urn:microsoft.com/office/officeart/2005/8/layout/vList3#1"/>
    <dgm:cxn modelId="{D8D54E18-1AFB-42C9-9DBB-24487B24DDF5}" type="presOf" srcId="{760EF818-F043-4B24-A24B-F16919CCB01A}" destId="{CD876B86-96B1-4A34-B14B-1F48FF71A7D5}" srcOrd="0" destOrd="0" presId="urn:microsoft.com/office/officeart/2005/8/layout/vList3#1"/>
    <dgm:cxn modelId="{6E29094A-BEE6-48AA-826A-095491F5716A}" srcId="{C9E37ADA-0D33-4407-BC8F-DE01B56DF3AE}" destId="{445751EA-9E04-4006-943D-F949FADD00AA}" srcOrd="0" destOrd="0" parTransId="{3C64D5F9-886B-4F67-A837-F43E53C27C5F}" sibTransId="{6703C03B-E037-4F87-B0FE-264E145D3366}"/>
    <dgm:cxn modelId="{2367D1E6-8446-482E-BD02-F9E0737E2BA1}" type="presOf" srcId="{445751EA-9E04-4006-943D-F949FADD00AA}" destId="{4183800C-BC89-476C-A845-BCCFB8EBFAB5}" srcOrd="0" destOrd="0" presId="urn:microsoft.com/office/officeart/2005/8/layout/vList3#1"/>
    <dgm:cxn modelId="{5D2372E2-87AC-4D41-B6DE-3E4653333E0B}" type="presOf" srcId="{F201F0B7-6B0F-446B-8CDD-F60F0B13E047}" destId="{78A23D57-39E5-4D1D-97F5-9D8A9B513316}" srcOrd="0" destOrd="0" presId="urn:microsoft.com/office/officeart/2005/8/layout/vList3#1"/>
    <dgm:cxn modelId="{0A5A8AF1-EB62-4744-B9C9-600C5779FF21}" type="presParOf" srcId="{F7455C0F-681D-4D14-A614-FED80D407224}" destId="{638440E1-9D35-4CFB-BF8B-9965A3782DFF}" srcOrd="0" destOrd="0" presId="urn:microsoft.com/office/officeart/2005/8/layout/vList3#1"/>
    <dgm:cxn modelId="{4E9A6326-283C-4BAE-9090-FD6209BD526D}" type="presParOf" srcId="{638440E1-9D35-4CFB-BF8B-9965A3782DFF}" destId="{9675BB41-E72E-4EDE-A1BF-4E63EA1F51F0}" srcOrd="0" destOrd="0" presId="urn:microsoft.com/office/officeart/2005/8/layout/vList3#1"/>
    <dgm:cxn modelId="{B1C74BE8-EBAD-48D5-AF7F-7981FB9DA0CC}" type="presParOf" srcId="{638440E1-9D35-4CFB-BF8B-9965A3782DFF}" destId="{4183800C-BC89-476C-A845-BCCFB8EBFAB5}" srcOrd="1" destOrd="0" presId="urn:microsoft.com/office/officeart/2005/8/layout/vList3#1"/>
    <dgm:cxn modelId="{406A8A80-9339-43B4-A961-38DF625E6EB8}" type="presParOf" srcId="{F7455C0F-681D-4D14-A614-FED80D407224}" destId="{0DAD9542-7853-4EEF-9085-5F752A4D4059}" srcOrd="1" destOrd="0" presId="urn:microsoft.com/office/officeart/2005/8/layout/vList3#1"/>
    <dgm:cxn modelId="{3BA23165-84F0-4F3B-BCF6-C102121299B9}" type="presParOf" srcId="{F7455C0F-681D-4D14-A614-FED80D407224}" destId="{64C4F4E3-19E5-42DA-82CA-A8BF78FEBDF0}" srcOrd="2" destOrd="0" presId="urn:microsoft.com/office/officeart/2005/8/layout/vList3#1"/>
    <dgm:cxn modelId="{2D258525-6928-41D8-9C30-C8F1C92AEE37}" type="presParOf" srcId="{64C4F4E3-19E5-42DA-82CA-A8BF78FEBDF0}" destId="{4592804F-5EC2-4D8C-8ED6-542A860C83EA}" srcOrd="0" destOrd="0" presId="urn:microsoft.com/office/officeart/2005/8/layout/vList3#1"/>
    <dgm:cxn modelId="{208C8FA3-475F-4AAE-BBAA-C0744F52D961}" type="presParOf" srcId="{64C4F4E3-19E5-42DA-82CA-A8BF78FEBDF0}" destId="{472D34AE-D348-4F90-88DB-94088A6486F1}" srcOrd="1" destOrd="0" presId="urn:microsoft.com/office/officeart/2005/8/layout/vList3#1"/>
    <dgm:cxn modelId="{67C7DACA-7BBF-4EDD-B20B-F8809A011E99}" type="presParOf" srcId="{F7455C0F-681D-4D14-A614-FED80D407224}" destId="{0028A91A-3D5E-4088-848D-2AA795F9C0AD}" srcOrd="3" destOrd="0" presId="urn:microsoft.com/office/officeart/2005/8/layout/vList3#1"/>
    <dgm:cxn modelId="{018E2594-6A93-40DF-B333-3E10D9ACA725}" type="presParOf" srcId="{F7455C0F-681D-4D14-A614-FED80D407224}" destId="{3E6707CB-9B33-45F8-88C3-7348DDEA0D4D}" srcOrd="4" destOrd="0" presId="urn:microsoft.com/office/officeart/2005/8/layout/vList3#1"/>
    <dgm:cxn modelId="{23FD40FF-054B-43FD-9A19-2A67196EFFD2}" type="presParOf" srcId="{3E6707CB-9B33-45F8-88C3-7348DDEA0D4D}" destId="{AE3EFFC8-5ACA-4FEE-ABA8-DBC6CFB6994A}" srcOrd="0" destOrd="0" presId="urn:microsoft.com/office/officeart/2005/8/layout/vList3#1"/>
    <dgm:cxn modelId="{608DA013-6FAA-4582-9D43-B073DAF5A0F1}" type="presParOf" srcId="{3E6707CB-9B33-45F8-88C3-7348DDEA0D4D}" destId="{78A23D57-39E5-4D1D-97F5-9D8A9B513316}" srcOrd="1" destOrd="0" presId="urn:microsoft.com/office/officeart/2005/8/layout/vList3#1"/>
    <dgm:cxn modelId="{2122C9DB-488A-4722-A3DA-AC8620925972}" type="presParOf" srcId="{F7455C0F-681D-4D14-A614-FED80D407224}" destId="{49E842DF-0240-48B6-BF48-C736808BFEF7}" srcOrd="5" destOrd="0" presId="urn:microsoft.com/office/officeart/2005/8/layout/vList3#1"/>
    <dgm:cxn modelId="{8560B176-C4C5-44AA-983A-B472750764BF}" type="presParOf" srcId="{F7455C0F-681D-4D14-A614-FED80D407224}" destId="{196F1829-91A4-45FD-B02C-9AF56F2047DC}" srcOrd="6" destOrd="0" presId="urn:microsoft.com/office/officeart/2005/8/layout/vList3#1"/>
    <dgm:cxn modelId="{DEA0208F-597D-49DF-8619-332D972EC7AC}" type="presParOf" srcId="{196F1829-91A4-45FD-B02C-9AF56F2047DC}" destId="{D0A82E6B-B517-49F3-9AB4-F760F849352D}" srcOrd="0" destOrd="0" presId="urn:microsoft.com/office/officeart/2005/8/layout/vList3#1"/>
    <dgm:cxn modelId="{42C8652D-9E7F-41F8-8CAB-0C5215FBB51F}" type="presParOf" srcId="{196F1829-91A4-45FD-B02C-9AF56F2047DC}" destId="{CD876B86-96B1-4A34-B14B-1F48FF71A7D5}" srcOrd="1" destOrd="0" presId="urn:microsoft.com/office/officeart/2005/8/layout/vList3#1"/>
    <dgm:cxn modelId="{D8CE4ACB-5DE7-4C97-96C3-F6E3B08F0B4F}" type="presParOf" srcId="{F7455C0F-681D-4D14-A614-FED80D407224}" destId="{6BCA0B3D-7E8E-4389-8184-A414614556D9}" srcOrd="7" destOrd="0" presId="urn:microsoft.com/office/officeart/2005/8/layout/vList3#1"/>
    <dgm:cxn modelId="{98C83258-5583-4242-8DF6-DB35F1129B7F}" type="presParOf" srcId="{F7455C0F-681D-4D14-A614-FED80D407224}" destId="{F23271F7-6155-4E2B-A9AB-3D2B47453612}" srcOrd="8" destOrd="0" presId="urn:microsoft.com/office/officeart/2005/8/layout/vList3#1"/>
    <dgm:cxn modelId="{B3EA1349-CC2A-4D44-AC5B-AD988E5B1684}" type="presParOf" srcId="{F23271F7-6155-4E2B-A9AB-3D2B47453612}" destId="{B40BE07F-E038-4E66-BA28-4F1ABDEBAD7F}" srcOrd="0" destOrd="0" presId="urn:microsoft.com/office/officeart/2005/8/layout/vList3#1"/>
    <dgm:cxn modelId="{62785297-89A7-4C59-B63E-963A3399B2E1}" type="presParOf" srcId="{F23271F7-6155-4E2B-A9AB-3D2B47453612}" destId="{9BD2F86A-B122-4775-8309-B015442E10B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5B9A41-D571-432D-8346-652165699759}" type="doc">
      <dgm:prSet loTypeId="urn:microsoft.com/office/officeart/2005/8/layout/radial4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AR"/>
        </a:p>
      </dgm:t>
    </dgm:pt>
    <dgm:pt modelId="{7B999DE5-DC3B-418E-9341-BDEEDE0492EA}">
      <dgm:prSet/>
      <dgm:spPr/>
      <dgm:t>
        <a:bodyPr/>
        <a:lstStyle/>
        <a:p>
          <a:endParaRPr lang="es-AR" dirty="0"/>
        </a:p>
      </dgm:t>
    </dgm:pt>
    <dgm:pt modelId="{FFE74287-C654-4718-92F6-94BCF49101A6}" type="parTrans" cxnId="{947217EE-58FD-4A68-8863-71977281CCF1}">
      <dgm:prSet/>
      <dgm:spPr/>
      <dgm:t>
        <a:bodyPr/>
        <a:lstStyle/>
        <a:p>
          <a:endParaRPr lang="es-AR"/>
        </a:p>
      </dgm:t>
    </dgm:pt>
    <dgm:pt modelId="{E53DA4B5-A64B-404B-8864-F5463CA9AD34}" type="sibTrans" cxnId="{947217EE-58FD-4A68-8863-71977281CCF1}">
      <dgm:prSet/>
      <dgm:spPr/>
      <dgm:t>
        <a:bodyPr/>
        <a:lstStyle/>
        <a:p>
          <a:endParaRPr lang="es-AR"/>
        </a:p>
      </dgm:t>
    </dgm:pt>
    <dgm:pt modelId="{9DA0D175-9B85-4CC4-8302-5A089FFD0BC2}">
      <dgm:prSet custT="1"/>
      <dgm:spPr>
        <a:ln>
          <a:prstDash val="dash"/>
        </a:ln>
      </dgm:spPr>
      <dgm:t>
        <a:bodyPr/>
        <a:lstStyle/>
        <a:p>
          <a:pPr marL="0" algn="l" defTabSz="914400" rtl="0" eaLnBrk="1" latinLnBrk="0" hangingPunct="1"/>
          <a:r>
            <a:rPr lang="en-US" sz="1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rPr>
            <a:t>La construcción de sentimientos, valores, para el desarrollo pleno y armónico</a:t>
          </a:r>
          <a:endParaRPr lang="es-AR" sz="1800" kern="1200" dirty="0">
            <a:solidFill>
              <a:schemeClr val="tx1">
                <a:lumMod val="50000"/>
                <a:lumOff val="50000"/>
              </a:schemeClr>
            </a:solidFill>
            <a:latin typeface="Roboto Light" panose="02000000000000000000" pitchFamily="2" charset="0"/>
            <a:ea typeface="Roboto Light" panose="02000000000000000000" pitchFamily="2" charset="0"/>
            <a:cs typeface="+mn-cs"/>
          </a:endParaRPr>
        </a:p>
      </dgm:t>
    </dgm:pt>
    <dgm:pt modelId="{27424DA1-EEC1-4A9D-90C7-A8DA4FEEC6B3}" type="parTrans" cxnId="{92F3996B-8242-4AA4-9B8F-98C3BC98B4F2}">
      <dgm:prSet/>
      <dgm:spPr/>
      <dgm:t>
        <a:bodyPr/>
        <a:lstStyle/>
        <a:p>
          <a:endParaRPr lang="es-AR"/>
        </a:p>
      </dgm:t>
    </dgm:pt>
    <dgm:pt modelId="{A52204A6-7988-42DD-8F9B-75486ECF4710}" type="sibTrans" cxnId="{92F3996B-8242-4AA4-9B8F-98C3BC98B4F2}">
      <dgm:prSet/>
      <dgm:spPr/>
      <dgm:t>
        <a:bodyPr/>
        <a:lstStyle/>
        <a:p>
          <a:endParaRPr lang="es-AR"/>
        </a:p>
      </dgm:t>
    </dgm:pt>
    <dgm:pt modelId="{E9D38892-38D8-4CC8-BBC8-B93D3A933910}">
      <dgm:prSet custT="1"/>
      <dgm:spPr/>
      <dgm:t>
        <a:bodyPr/>
        <a:lstStyle/>
        <a:p>
          <a:pPr marL="0" algn="l" defTabSz="914400" rtl="0" eaLnBrk="1" latinLnBrk="0" hangingPunct="1"/>
          <a:r>
            <a:rPr lang="en-US" sz="1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rPr>
            <a:t>La persona en su totalidad y la sexualidad como dimensión constitutiva</a:t>
          </a:r>
          <a:endParaRPr lang="es-AR" sz="1800" kern="1200" dirty="0">
            <a:solidFill>
              <a:schemeClr val="tx1">
                <a:lumMod val="50000"/>
                <a:lumOff val="50000"/>
              </a:schemeClr>
            </a:solidFill>
            <a:latin typeface="Roboto Light" panose="02000000000000000000" pitchFamily="2" charset="0"/>
            <a:ea typeface="Roboto Light" panose="02000000000000000000" pitchFamily="2" charset="0"/>
            <a:cs typeface="+mn-cs"/>
          </a:endParaRPr>
        </a:p>
      </dgm:t>
    </dgm:pt>
    <dgm:pt modelId="{E15E0345-31FE-4B64-ADCF-8632377C8EF6}" type="parTrans" cxnId="{80B03B14-68E5-47E4-BB05-AFC8B471CDD7}">
      <dgm:prSet/>
      <dgm:spPr/>
      <dgm:t>
        <a:bodyPr/>
        <a:lstStyle/>
        <a:p>
          <a:endParaRPr lang="es-AR"/>
        </a:p>
      </dgm:t>
    </dgm:pt>
    <dgm:pt modelId="{992C425F-E440-43CC-A109-B62D5DB09CAD}" type="sibTrans" cxnId="{80B03B14-68E5-47E4-BB05-AFC8B471CDD7}">
      <dgm:prSet/>
      <dgm:spPr/>
      <dgm:t>
        <a:bodyPr/>
        <a:lstStyle/>
        <a:p>
          <a:endParaRPr lang="es-AR"/>
        </a:p>
      </dgm:t>
    </dgm:pt>
    <dgm:pt modelId="{B3052E82-77C3-41E0-A6E7-CD0361FF360F}">
      <dgm:prSet custT="1"/>
      <dgm:spPr/>
      <dgm:t>
        <a:bodyPr/>
        <a:lstStyle/>
        <a:p>
          <a:pPr marL="0" algn="l" defTabSz="914400" rtl="0" eaLnBrk="1" latinLnBrk="0" hangingPunct="1"/>
          <a:r>
            <a:rPr lang="en-US" sz="18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rPr>
            <a:t>La capacidad de proyección social, a partir de un proyecto de vida.</a:t>
          </a:r>
          <a:endParaRPr lang="en-US" sz="1800" kern="1200" dirty="0">
            <a:solidFill>
              <a:schemeClr val="tx1">
                <a:lumMod val="50000"/>
                <a:lumOff val="50000"/>
              </a:schemeClr>
            </a:solidFill>
            <a:latin typeface="Roboto Light" panose="02000000000000000000" pitchFamily="2" charset="0"/>
            <a:ea typeface="Roboto Light" panose="02000000000000000000" pitchFamily="2" charset="0"/>
            <a:cs typeface="+mn-cs"/>
          </a:endParaRPr>
        </a:p>
      </dgm:t>
    </dgm:pt>
    <dgm:pt modelId="{193573F0-4C33-4F48-871C-43564028CA1A}" type="parTrans" cxnId="{2BB718DD-1C6E-43CE-95A6-8FEF4FF9EF81}">
      <dgm:prSet/>
      <dgm:spPr/>
      <dgm:t>
        <a:bodyPr/>
        <a:lstStyle/>
        <a:p>
          <a:endParaRPr lang="es-AR"/>
        </a:p>
      </dgm:t>
    </dgm:pt>
    <dgm:pt modelId="{E3067A9F-5CED-468C-AC53-FAB4688270A4}" type="sibTrans" cxnId="{2BB718DD-1C6E-43CE-95A6-8FEF4FF9EF81}">
      <dgm:prSet/>
      <dgm:spPr/>
      <dgm:t>
        <a:bodyPr/>
        <a:lstStyle/>
        <a:p>
          <a:endParaRPr lang="es-AR"/>
        </a:p>
      </dgm:t>
    </dgm:pt>
    <dgm:pt modelId="{FE3CBFD1-51E9-4A0E-9F57-3BEF4F4A400C}">
      <dgm:prSet custT="1"/>
      <dgm:spPr/>
      <dgm:t>
        <a:bodyPr/>
        <a:lstStyle/>
        <a:p>
          <a:pPr marL="0" algn="ctr" defTabSz="914400" rtl="0" eaLnBrk="1" latinLnBrk="0" hangingPunct="1"/>
          <a:r>
            <a:rPr lang="es-AR" sz="1800" b="1" kern="1200" dirty="0" smtClean="0">
              <a:solidFill>
                <a:srgbClr val="0093D3"/>
              </a:solidFill>
              <a:latin typeface="Gotham HTF" pitchFamily="50" charset="0"/>
              <a:ea typeface="+mn-ea"/>
              <a:cs typeface="+mn-cs"/>
            </a:rPr>
            <a:t>Concepción de ESI</a:t>
          </a:r>
          <a:endParaRPr lang="es-AR" sz="1800" b="1" kern="1200" dirty="0">
            <a:solidFill>
              <a:srgbClr val="0093D3"/>
            </a:solidFill>
            <a:latin typeface="Gotham HTF" pitchFamily="50" charset="0"/>
            <a:ea typeface="+mn-ea"/>
            <a:cs typeface="+mn-cs"/>
          </a:endParaRPr>
        </a:p>
      </dgm:t>
    </dgm:pt>
    <dgm:pt modelId="{E863F2AD-1F49-46B8-B7DE-BA4BDC75E2F0}" type="sibTrans" cxnId="{A57D25D1-9F95-4E16-B086-E8FEDC5C3689}">
      <dgm:prSet/>
      <dgm:spPr/>
      <dgm:t>
        <a:bodyPr/>
        <a:lstStyle/>
        <a:p>
          <a:endParaRPr lang="es-AR"/>
        </a:p>
      </dgm:t>
    </dgm:pt>
    <dgm:pt modelId="{F59F9C01-38D9-4014-ADD5-DEAFBF7E3ACE}" type="parTrans" cxnId="{A57D25D1-9F95-4E16-B086-E8FEDC5C3689}">
      <dgm:prSet/>
      <dgm:spPr/>
      <dgm:t>
        <a:bodyPr/>
        <a:lstStyle/>
        <a:p>
          <a:endParaRPr lang="es-AR"/>
        </a:p>
      </dgm:t>
    </dgm:pt>
    <dgm:pt modelId="{416193C2-602F-4F4F-A403-EDA419C7A3DA}" type="pres">
      <dgm:prSet presAssocID="{505B9A41-D571-432D-8346-6521656997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D5F5FAA-FDC8-4DD4-8646-1E86539AB472}" type="pres">
      <dgm:prSet presAssocID="{FE3CBFD1-51E9-4A0E-9F57-3BEF4F4A400C}" presName="centerShape" presStyleLbl="node0" presStyleIdx="0" presStyleCnt="1" custScaleX="106296" custScaleY="66971"/>
      <dgm:spPr/>
      <dgm:t>
        <a:bodyPr/>
        <a:lstStyle/>
        <a:p>
          <a:endParaRPr lang="es-AR"/>
        </a:p>
      </dgm:t>
    </dgm:pt>
    <dgm:pt modelId="{66D6B0F5-2DBE-462C-9D23-2A3847FE63A5}" type="pres">
      <dgm:prSet presAssocID="{27424DA1-EEC1-4A9D-90C7-A8DA4FEEC6B3}" presName="parTrans" presStyleLbl="bgSibTrans2D1" presStyleIdx="0" presStyleCnt="3"/>
      <dgm:spPr/>
      <dgm:t>
        <a:bodyPr/>
        <a:lstStyle/>
        <a:p>
          <a:endParaRPr lang="es-AR"/>
        </a:p>
      </dgm:t>
    </dgm:pt>
    <dgm:pt modelId="{7BF3CE7F-F748-42DC-A445-EFAA6133FF1D}" type="pres">
      <dgm:prSet presAssocID="{9DA0D175-9B85-4CC4-8302-5A089FFD0B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EDB4B6A-B474-4ABC-8C16-CBE1111EF911}" type="pres">
      <dgm:prSet presAssocID="{E15E0345-31FE-4B64-ADCF-8632377C8EF6}" presName="parTrans" presStyleLbl="bgSibTrans2D1" presStyleIdx="1" presStyleCnt="3"/>
      <dgm:spPr/>
      <dgm:t>
        <a:bodyPr/>
        <a:lstStyle/>
        <a:p>
          <a:endParaRPr lang="es-AR"/>
        </a:p>
      </dgm:t>
    </dgm:pt>
    <dgm:pt modelId="{CA5DE8A9-ED4E-4740-B2DA-1559E3356579}" type="pres">
      <dgm:prSet presAssocID="{E9D38892-38D8-4CC8-BBC8-B93D3A93391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820FF37-0095-438A-A6B7-2ABB4DDD8040}" type="pres">
      <dgm:prSet presAssocID="{193573F0-4C33-4F48-871C-43564028CA1A}" presName="parTrans" presStyleLbl="bgSibTrans2D1" presStyleIdx="2" presStyleCnt="3"/>
      <dgm:spPr/>
      <dgm:t>
        <a:bodyPr/>
        <a:lstStyle/>
        <a:p>
          <a:endParaRPr lang="es-AR"/>
        </a:p>
      </dgm:t>
    </dgm:pt>
    <dgm:pt modelId="{8F0BA88F-A45A-4D07-A86C-9C658B457B6A}" type="pres">
      <dgm:prSet presAssocID="{B3052E82-77C3-41E0-A6E7-CD0361FF36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43E51BE-765C-492F-A9CB-5D66D4E62D1F}" type="presOf" srcId="{505B9A41-D571-432D-8346-652165699759}" destId="{416193C2-602F-4F4F-A403-EDA419C7A3DA}" srcOrd="0" destOrd="0" presId="urn:microsoft.com/office/officeart/2005/8/layout/radial4"/>
    <dgm:cxn modelId="{2BB718DD-1C6E-43CE-95A6-8FEF4FF9EF81}" srcId="{FE3CBFD1-51E9-4A0E-9F57-3BEF4F4A400C}" destId="{B3052E82-77C3-41E0-A6E7-CD0361FF360F}" srcOrd="2" destOrd="0" parTransId="{193573F0-4C33-4F48-871C-43564028CA1A}" sibTransId="{E3067A9F-5CED-468C-AC53-FAB4688270A4}"/>
    <dgm:cxn modelId="{A57D25D1-9F95-4E16-B086-E8FEDC5C3689}" srcId="{505B9A41-D571-432D-8346-652165699759}" destId="{FE3CBFD1-51E9-4A0E-9F57-3BEF4F4A400C}" srcOrd="0" destOrd="0" parTransId="{F59F9C01-38D9-4014-ADD5-DEAFBF7E3ACE}" sibTransId="{E863F2AD-1F49-46B8-B7DE-BA4BDC75E2F0}"/>
    <dgm:cxn modelId="{7AD86AF8-4442-44D7-BA57-B870E0F15117}" type="presOf" srcId="{193573F0-4C33-4F48-871C-43564028CA1A}" destId="{C820FF37-0095-438A-A6B7-2ABB4DDD8040}" srcOrd="0" destOrd="0" presId="urn:microsoft.com/office/officeart/2005/8/layout/radial4"/>
    <dgm:cxn modelId="{80B03B14-68E5-47E4-BB05-AFC8B471CDD7}" srcId="{FE3CBFD1-51E9-4A0E-9F57-3BEF4F4A400C}" destId="{E9D38892-38D8-4CC8-BBC8-B93D3A933910}" srcOrd="1" destOrd="0" parTransId="{E15E0345-31FE-4B64-ADCF-8632377C8EF6}" sibTransId="{992C425F-E440-43CC-A109-B62D5DB09CAD}"/>
    <dgm:cxn modelId="{947217EE-58FD-4A68-8863-71977281CCF1}" srcId="{505B9A41-D571-432D-8346-652165699759}" destId="{7B999DE5-DC3B-418E-9341-BDEEDE0492EA}" srcOrd="1" destOrd="0" parTransId="{FFE74287-C654-4718-92F6-94BCF49101A6}" sibTransId="{E53DA4B5-A64B-404B-8864-F5463CA9AD34}"/>
    <dgm:cxn modelId="{55E2D6E6-968B-4E92-9B4D-BC06DDC8467B}" type="presOf" srcId="{E15E0345-31FE-4B64-ADCF-8632377C8EF6}" destId="{6EDB4B6A-B474-4ABC-8C16-CBE1111EF911}" srcOrd="0" destOrd="0" presId="urn:microsoft.com/office/officeart/2005/8/layout/radial4"/>
    <dgm:cxn modelId="{9C7CF291-4A41-4358-BE9D-04F7514335C1}" type="presOf" srcId="{FE3CBFD1-51E9-4A0E-9F57-3BEF4F4A400C}" destId="{7D5F5FAA-FDC8-4DD4-8646-1E86539AB472}" srcOrd="0" destOrd="0" presId="urn:microsoft.com/office/officeart/2005/8/layout/radial4"/>
    <dgm:cxn modelId="{92F3996B-8242-4AA4-9B8F-98C3BC98B4F2}" srcId="{FE3CBFD1-51E9-4A0E-9F57-3BEF4F4A400C}" destId="{9DA0D175-9B85-4CC4-8302-5A089FFD0BC2}" srcOrd="0" destOrd="0" parTransId="{27424DA1-EEC1-4A9D-90C7-A8DA4FEEC6B3}" sibTransId="{A52204A6-7988-42DD-8F9B-75486ECF4710}"/>
    <dgm:cxn modelId="{72B2586E-E626-43DE-AB80-62557CF226F8}" type="presOf" srcId="{B3052E82-77C3-41E0-A6E7-CD0361FF360F}" destId="{8F0BA88F-A45A-4D07-A86C-9C658B457B6A}" srcOrd="0" destOrd="0" presId="urn:microsoft.com/office/officeart/2005/8/layout/radial4"/>
    <dgm:cxn modelId="{ED2A654C-1F83-4711-ACA8-4056EABFA48F}" type="presOf" srcId="{27424DA1-EEC1-4A9D-90C7-A8DA4FEEC6B3}" destId="{66D6B0F5-2DBE-462C-9D23-2A3847FE63A5}" srcOrd="0" destOrd="0" presId="urn:microsoft.com/office/officeart/2005/8/layout/radial4"/>
    <dgm:cxn modelId="{E6A23229-B52C-4436-BFEA-30B3295F1638}" type="presOf" srcId="{9DA0D175-9B85-4CC4-8302-5A089FFD0BC2}" destId="{7BF3CE7F-F748-42DC-A445-EFAA6133FF1D}" srcOrd="0" destOrd="0" presId="urn:microsoft.com/office/officeart/2005/8/layout/radial4"/>
    <dgm:cxn modelId="{1A2BD094-F0E0-4AC9-B563-6F1EB2E9BFD6}" type="presOf" srcId="{E9D38892-38D8-4CC8-BBC8-B93D3A933910}" destId="{CA5DE8A9-ED4E-4740-B2DA-1559E3356579}" srcOrd="0" destOrd="0" presId="urn:microsoft.com/office/officeart/2005/8/layout/radial4"/>
    <dgm:cxn modelId="{8F70D65E-C66A-46FD-8EA5-0CA4F32C15AC}" type="presParOf" srcId="{416193C2-602F-4F4F-A403-EDA419C7A3DA}" destId="{7D5F5FAA-FDC8-4DD4-8646-1E86539AB472}" srcOrd="0" destOrd="0" presId="urn:microsoft.com/office/officeart/2005/8/layout/radial4"/>
    <dgm:cxn modelId="{A1D2C09D-A2DC-4B9E-BA3D-972952055C6B}" type="presParOf" srcId="{416193C2-602F-4F4F-A403-EDA419C7A3DA}" destId="{66D6B0F5-2DBE-462C-9D23-2A3847FE63A5}" srcOrd="1" destOrd="0" presId="urn:microsoft.com/office/officeart/2005/8/layout/radial4"/>
    <dgm:cxn modelId="{D053B418-323F-47E5-80F9-DD05940C4EA9}" type="presParOf" srcId="{416193C2-602F-4F4F-A403-EDA419C7A3DA}" destId="{7BF3CE7F-F748-42DC-A445-EFAA6133FF1D}" srcOrd="2" destOrd="0" presId="urn:microsoft.com/office/officeart/2005/8/layout/radial4"/>
    <dgm:cxn modelId="{268135EE-BEFC-4211-B992-1CC3AA81C859}" type="presParOf" srcId="{416193C2-602F-4F4F-A403-EDA419C7A3DA}" destId="{6EDB4B6A-B474-4ABC-8C16-CBE1111EF911}" srcOrd="3" destOrd="0" presId="urn:microsoft.com/office/officeart/2005/8/layout/radial4"/>
    <dgm:cxn modelId="{8844FFE5-3584-4D26-B874-5E11FA0D6FE4}" type="presParOf" srcId="{416193C2-602F-4F4F-A403-EDA419C7A3DA}" destId="{CA5DE8A9-ED4E-4740-B2DA-1559E3356579}" srcOrd="4" destOrd="0" presId="urn:microsoft.com/office/officeart/2005/8/layout/radial4"/>
    <dgm:cxn modelId="{1BA0C03D-241F-41B0-8547-27580CECA2B6}" type="presParOf" srcId="{416193C2-602F-4F4F-A403-EDA419C7A3DA}" destId="{C820FF37-0095-438A-A6B7-2ABB4DDD8040}" srcOrd="5" destOrd="0" presId="urn:microsoft.com/office/officeart/2005/8/layout/radial4"/>
    <dgm:cxn modelId="{2FF4A415-2BAD-4514-8571-C4187677AD40}" type="presParOf" srcId="{416193C2-602F-4F4F-A403-EDA419C7A3DA}" destId="{8F0BA88F-A45A-4D07-A86C-9C658B457B6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E37ADA-0D33-4407-BC8F-DE01B56DF3AE}" type="doc">
      <dgm:prSet loTypeId="urn:microsoft.com/office/officeart/2005/8/layout/vList3#1" loCatId="list" qsTypeId="urn:microsoft.com/office/officeart/2005/8/quickstyle/simple5" qsCatId="simple" csTypeId="urn:microsoft.com/office/officeart/2005/8/colors/accent0_1" csCatId="mainScheme" phldr="1"/>
      <dgm:spPr/>
    </dgm:pt>
    <dgm:pt modelId="{F201F0B7-6B0F-446B-8CDD-F60F0B13E047}">
      <dgm:prSet custT="1"/>
      <dgm:spPr/>
      <dgm:t>
        <a:bodyPr/>
        <a:lstStyle/>
        <a:p>
          <a:r>
            <a:rPr lang="en-US" sz="2000" b="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rPr>
            <a:t>El modelo general femenino y masculino implican roles y actividaes diferenciadas</a:t>
          </a:r>
          <a:endParaRPr lang="es-AR" sz="2000" u="none" kern="1200" dirty="0" smtClean="0">
            <a:solidFill>
              <a:schemeClr val="tx1">
                <a:lumMod val="50000"/>
                <a:lumOff val="50000"/>
              </a:schemeClr>
            </a:solidFill>
            <a:latin typeface="Roboto Light" panose="02000000000000000000" pitchFamily="2" charset="0"/>
            <a:ea typeface="Roboto Light" panose="02000000000000000000" pitchFamily="2" charset="0"/>
            <a:cs typeface="+mn-cs"/>
          </a:endParaRPr>
        </a:p>
      </dgm:t>
    </dgm:pt>
    <dgm:pt modelId="{722168E4-9D0F-4310-AED4-98C0F6FA7DE2}" type="parTrans" cxnId="{8FC9BEA7-8ACB-4450-A641-0351164D4EE6}">
      <dgm:prSet/>
      <dgm:spPr/>
      <dgm:t>
        <a:bodyPr/>
        <a:lstStyle/>
        <a:p>
          <a:endParaRPr lang="es-AR"/>
        </a:p>
      </dgm:t>
    </dgm:pt>
    <dgm:pt modelId="{4030412D-9C3B-4586-B2CB-5607C476B6B7}" type="sibTrans" cxnId="{8FC9BEA7-8ACB-4450-A641-0351164D4EE6}">
      <dgm:prSet/>
      <dgm:spPr/>
      <dgm:t>
        <a:bodyPr/>
        <a:lstStyle/>
        <a:p>
          <a:endParaRPr lang="es-AR"/>
        </a:p>
      </dgm:t>
    </dgm:pt>
    <dgm:pt modelId="{445751EA-9E04-4006-943D-F949FADD00AA}">
      <dgm:prSet custT="1"/>
      <dgm:spPr/>
      <dgm:t>
        <a:bodyPr/>
        <a:lstStyle/>
        <a:p>
          <a:r>
            <a:rPr lang="en-US" sz="20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rPr>
            <a:t>La identidad de género: Los contenidos de la identidad femenina y masculina se transmiten y subjetivan a través de la socialización</a:t>
          </a:r>
          <a:endParaRPr lang="es-AR" sz="2000" kern="1200" dirty="0" smtClean="0">
            <a:solidFill>
              <a:schemeClr val="tx1">
                <a:lumMod val="50000"/>
                <a:lumOff val="50000"/>
              </a:schemeClr>
            </a:solidFill>
            <a:latin typeface="Roboto Light" panose="02000000000000000000" pitchFamily="2" charset="0"/>
            <a:ea typeface="Roboto Light" panose="02000000000000000000" pitchFamily="2" charset="0"/>
            <a:cs typeface="+mn-cs"/>
          </a:endParaRPr>
        </a:p>
      </dgm:t>
    </dgm:pt>
    <dgm:pt modelId="{6703C03B-E037-4F87-B0FE-264E145D3366}" type="sibTrans" cxnId="{6E29094A-BEE6-48AA-826A-095491F5716A}">
      <dgm:prSet/>
      <dgm:spPr/>
      <dgm:t>
        <a:bodyPr/>
        <a:lstStyle/>
        <a:p>
          <a:endParaRPr lang="es-AR"/>
        </a:p>
      </dgm:t>
    </dgm:pt>
    <dgm:pt modelId="{3C64D5F9-886B-4F67-A837-F43E53C27C5F}" type="parTrans" cxnId="{6E29094A-BEE6-48AA-826A-095491F5716A}">
      <dgm:prSet/>
      <dgm:spPr/>
      <dgm:t>
        <a:bodyPr/>
        <a:lstStyle/>
        <a:p>
          <a:endParaRPr lang="es-AR"/>
        </a:p>
      </dgm:t>
    </dgm:pt>
    <dgm:pt modelId="{6E75FC0D-A7CF-43EA-8583-CD7DC3E86050}">
      <dgm:prSet custT="1"/>
      <dgm:spPr/>
      <dgm:t>
        <a:bodyPr/>
        <a:lstStyle/>
        <a:p>
          <a:r>
            <a:rPr lang="en-US" sz="20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rPr>
            <a:t>La variabilidad del género: Dado en que sus contenidos varían mucho entre las culturas, aunque el predominio masculino sea una constante transcultural</a:t>
          </a:r>
          <a:endParaRPr lang="es-AR" sz="2000" kern="1200" dirty="0" smtClean="0">
            <a:solidFill>
              <a:schemeClr val="tx1">
                <a:lumMod val="50000"/>
                <a:lumOff val="50000"/>
              </a:schemeClr>
            </a:solidFill>
            <a:latin typeface="Roboto Light" panose="02000000000000000000" pitchFamily="2" charset="0"/>
            <a:ea typeface="Roboto Light" panose="02000000000000000000" pitchFamily="2" charset="0"/>
            <a:cs typeface="+mn-cs"/>
          </a:endParaRPr>
        </a:p>
      </dgm:t>
    </dgm:pt>
    <dgm:pt modelId="{521B2283-CCCD-4A53-AC1D-1E042CBB650A}" type="sibTrans" cxnId="{6C926874-9A93-4A61-87FC-73A46BD95775}">
      <dgm:prSet/>
      <dgm:spPr/>
      <dgm:t>
        <a:bodyPr/>
        <a:lstStyle/>
        <a:p>
          <a:endParaRPr lang="es-AR"/>
        </a:p>
      </dgm:t>
    </dgm:pt>
    <dgm:pt modelId="{FCE998E2-CCB7-45F3-94C2-038993263FD7}" type="parTrans" cxnId="{6C926874-9A93-4A61-87FC-73A46BD95775}">
      <dgm:prSet/>
      <dgm:spPr/>
      <dgm:t>
        <a:bodyPr/>
        <a:lstStyle/>
        <a:p>
          <a:endParaRPr lang="es-AR"/>
        </a:p>
      </dgm:t>
    </dgm:pt>
    <dgm:pt modelId="{F7455C0F-681D-4D14-A614-FED80D407224}" type="pres">
      <dgm:prSet presAssocID="{C9E37ADA-0D33-4407-BC8F-DE01B56DF3AE}" presName="linearFlow" presStyleCnt="0">
        <dgm:presLayoutVars>
          <dgm:dir/>
          <dgm:resizeHandles val="exact"/>
        </dgm:presLayoutVars>
      </dgm:prSet>
      <dgm:spPr/>
    </dgm:pt>
    <dgm:pt modelId="{638440E1-9D35-4CFB-BF8B-9965A3782DFF}" type="pres">
      <dgm:prSet presAssocID="{445751EA-9E04-4006-943D-F949FADD00AA}" presName="composite" presStyleCnt="0"/>
      <dgm:spPr/>
    </dgm:pt>
    <dgm:pt modelId="{9675BB41-E72E-4EDE-A1BF-4E63EA1F51F0}" type="pres">
      <dgm:prSet presAssocID="{445751EA-9E04-4006-943D-F949FADD00AA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83800C-BC89-476C-A845-BCCFB8EBFAB5}" type="pres">
      <dgm:prSet presAssocID="{445751EA-9E04-4006-943D-F949FADD00AA}" presName="txShp" presStyleLbl="node1" presStyleIdx="0" presStyleCnt="3" custLinFactNeighborX="-26" custLinFactNeighborY="117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DAD9542-7853-4EEF-9085-5F752A4D4059}" type="pres">
      <dgm:prSet presAssocID="{6703C03B-E037-4F87-B0FE-264E145D3366}" presName="spacing" presStyleCnt="0"/>
      <dgm:spPr/>
    </dgm:pt>
    <dgm:pt modelId="{64C4F4E3-19E5-42DA-82CA-A8BF78FEBDF0}" type="pres">
      <dgm:prSet presAssocID="{6E75FC0D-A7CF-43EA-8583-CD7DC3E86050}" presName="composite" presStyleCnt="0"/>
      <dgm:spPr/>
    </dgm:pt>
    <dgm:pt modelId="{4592804F-5EC2-4D8C-8ED6-542A860C83EA}" type="pres">
      <dgm:prSet presAssocID="{6E75FC0D-A7CF-43EA-8583-CD7DC3E86050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72D34AE-D348-4F90-88DB-94088A6486F1}" type="pres">
      <dgm:prSet presAssocID="{6E75FC0D-A7CF-43EA-8583-CD7DC3E8605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028A91A-3D5E-4088-848D-2AA795F9C0AD}" type="pres">
      <dgm:prSet presAssocID="{521B2283-CCCD-4A53-AC1D-1E042CBB650A}" presName="spacing" presStyleCnt="0"/>
      <dgm:spPr/>
    </dgm:pt>
    <dgm:pt modelId="{3E6707CB-9B33-45F8-88C3-7348DDEA0D4D}" type="pres">
      <dgm:prSet presAssocID="{F201F0B7-6B0F-446B-8CDD-F60F0B13E047}" presName="composite" presStyleCnt="0"/>
      <dgm:spPr/>
    </dgm:pt>
    <dgm:pt modelId="{AE3EFFC8-5ACA-4FEE-ABA8-DBC6CFB6994A}" type="pres">
      <dgm:prSet presAssocID="{F201F0B7-6B0F-446B-8CDD-F60F0B13E047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8A23D57-39E5-4D1D-97F5-9D8A9B513316}" type="pres">
      <dgm:prSet presAssocID="{F201F0B7-6B0F-446B-8CDD-F60F0B13E04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C41DFFF-7683-4A2E-ADB4-8B8B563A023A}" type="presOf" srcId="{C9E37ADA-0D33-4407-BC8F-DE01B56DF3AE}" destId="{F7455C0F-681D-4D14-A614-FED80D407224}" srcOrd="0" destOrd="0" presId="urn:microsoft.com/office/officeart/2005/8/layout/vList3#1"/>
    <dgm:cxn modelId="{7978637C-5D98-46E9-AE98-4E06FC47C060}" type="presOf" srcId="{6E75FC0D-A7CF-43EA-8583-CD7DC3E86050}" destId="{472D34AE-D348-4F90-88DB-94088A6486F1}" srcOrd="0" destOrd="0" presId="urn:microsoft.com/office/officeart/2005/8/layout/vList3#1"/>
    <dgm:cxn modelId="{6E29094A-BEE6-48AA-826A-095491F5716A}" srcId="{C9E37ADA-0D33-4407-BC8F-DE01B56DF3AE}" destId="{445751EA-9E04-4006-943D-F949FADD00AA}" srcOrd="0" destOrd="0" parTransId="{3C64D5F9-886B-4F67-A837-F43E53C27C5F}" sibTransId="{6703C03B-E037-4F87-B0FE-264E145D3366}"/>
    <dgm:cxn modelId="{6C926874-9A93-4A61-87FC-73A46BD95775}" srcId="{C9E37ADA-0D33-4407-BC8F-DE01B56DF3AE}" destId="{6E75FC0D-A7CF-43EA-8583-CD7DC3E86050}" srcOrd="1" destOrd="0" parTransId="{FCE998E2-CCB7-45F3-94C2-038993263FD7}" sibTransId="{521B2283-CCCD-4A53-AC1D-1E042CBB650A}"/>
    <dgm:cxn modelId="{FCDEA42E-6733-4C22-9146-724AF0FA7165}" type="presOf" srcId="{F201F0B7-6B0F-446B-8CDD-F60F0B13E047}" destId="{78A23D57-39E5-4D1D-97F5-9D8A9B513316}" srcOrd="0" destOrd="0" presId="urn:microsoft.com/office/officeart/2005/8/layout/vList3#1"/>
    <dgm:cxn modelId="{A2EC3C6F-57E7-42AE-853B-E5842FDB1D45}" type="presOf" srcId="{445751EA-9E04-4006-943D-F949FADD00AA}" destId="{4183800C-BC89-476C-A845-BCCFB8EBFAB5}" srcOrd="0" destOrd="0" presId="urn:microsoft.com/office/officeart/2005/8/layout/vList3#1"/>
    <dgm:cxn modelId="{8FC9BEA7-8ACB-4450-A641-0351164D4EE6}" srcId="{C9E37ADA-0D33-4407-BC8F-DE01B56DF3AE}" destId="{F201F0B7-6B0F-446B-8CDD-F60F0B13E047}" srcOrd="2" destOrd="0" parTransId="{722168E4-9D0F-4310-AED4-98C0F6FA7DE2}" sibTransId="{4030412D-9C3B-4586-B2CB-5607C476B6B7}"/>
    <dgm:cxn modelId="{251ED5F3-5C11-4E74-AA12-0A85FCD847D7}" type="presParOf" srcId="{F7455C0F-681D-4D14-A614-FED80D407224}" destId="{638440E1-9D35-4CFB-BF8B-9965A3782DFF}" srcOrd="0" destOrd="0" presId="urn:microsoft.com/office/officeart/2005/8/layout/vList3#1"/>
    <dgm:cxn modelId="{94E159BE-30CB-43CB-8908-B2747268F611}" type="presParOf" srcId="{638440E1-9D35-4CFB-BF8B-9965A3782DFF}" destId="{9675BB41-E72E-4EDE-A1BF-4E63EA1F51F0}" srcOrd="0" destOrd="0" presId="urn:microsoft.com/office/officeart/2005/8/layout/vList3#1"/>
    <dgm:cxn modelId="{E46E0B21-DD18-4E81-ACAA-96A0D1DD4626}" type="presParOf" srcId="{638440E1-9D35-4CFB-BF8B-9965A3782DFF}" destId="{4183800C-BC89-476C-A845-BCCFB8EBFAB5}" srcOrd="1" destOrd="0" presId="urn:microsoft.com/office/officeart/2005/8/layout/vList3#1"/>
    <dgm:cxn modelId="{CDD1D9E8-9AC6-41E9-A277-224510F865BD}" type="presParOf" srcId="{F7455C0F-681D-4D14-A614-FED80D407224}" destId="{0DAD9542-7853-4EEF-9085-5F752A4D4059}" srcOrd="1" destOrd="0" presId="urn:microsoft.com/office/officeart/2005/8/layout/vList3#1"/>
    <dgm:cxn modelId="{64EB7693-473B-489E-9716-E2821281ECE9}" type="presParOf" srcId="{F7455C0F-681D-4D14-A614-FED80D407224}" destId="{64C4F4E3-19E5-42DA-82CA-A8BF78FEBDF0}" srcOrd="2" destOrd="0" presId="urn:microsoft.com/office/officeart/2005/8/layout/vList3#1"/>
    <dgm:cxn modelId="{044E2E01-5E93-4372-A14A-B8032C19CCBA}" type="presParOf" srcId="{64C4F4E3-19E5-42DA-82CA-A8BF78FEBDF0}" destId="{4592804F-5EC2-4D8C-8ED6-542A860C83EA}" srcOrd="0" destOrd="0" presId="urn:microsoft.com/office/officeart/2005/8/layout/vList3#1"/>
    <dgm:cxn modelId="{D51C0926-85C6-49A2-92EE-1951C545B6CD}" type="presParOf" srcId="{64C4F4E3-19E5-42DA-82CA-A8BF78FEBDF0}" destId="{472D34AE-D348-4F90-88DB-94088A6486F1}" srcOrd="1" destOrd="0" presId="urn:microsoft.com/office/officeart/2005/8/layout/vList3#1"/>
    <dgm:cxn modelId="{BDC3D0CB-CE5F-449C-9EB2-1F63D844ADC6}" type="presParOf" srcId="{F7455C0F-681D-4D14-A614-FED80D407224}" destId="{0028A91A-3D5E-4088-848D-2AA795F9C0AD}" srcOrd="3" destOrd="0" presId="urn:microsoft.com/office/officeart/2005/8/layout/vList3#1"/>
    <dgm:cxn modelId="{D63FDA2E-5A5F-4643-A47E-4DD1E8225526}" type="presParOf" srcId="{F7455C0F-681D-4D14-A614-FED80D407224}" destId="{3E6707CB-9B33-45F8-88C3-7348DDEA0D4D}" srcOrd="4" destOrd="0" presId="urn:microsoft.com/office/officeart/2005/8/layout/vList3#1"/>
    <dgm:cxn modelId="{46294730-21B3-4BF4-8409-2A74164ED542}" type="presParOf" srcId="{3E6707CB-9B33-45F8-88C3-7348DDEA0D4D}" destId="{AE3EFFC8-5ACA-4FEE-ABA8-DBC6CFB6994A}" srcOrd="0" destOrd="0" presId="urn:microsoft.com/office/officeart/2005/8/layout/vList3#1"/>
    <dgm:cxn modelId="{64CCE76F-121D-4E97-97FF-FA819534F151}" type="presParOf" srcId="{3E6707CB-9B33-45F8-88C3-7348DDEA0D4D}" destId="{78A23D57-39E5-4D1D-97F5-9D8A9B51331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35053-1B4A-461F-922B-6C0C93528A78}" type="datetimeFigureOut">
              <a:rPr lang="es-AR" smtClean="0"/>
              <a:t>30/7/2018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F53B2-4562-495A-85D2-3EFCAF3A3C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406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35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28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07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889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930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36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46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17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12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973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04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030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58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476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119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422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121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484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221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637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67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3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42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0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29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82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26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826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0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1DE0A1-A0DA-4EAA-ACB2-936959038F6D}" type="datetimeFigureOut">
              <a:rPr lang="es-ES" smtClean="0"/>
              <a:t>30/07/2018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4E93F6-9C9C-4D24-AD64-7E91E6AE6D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57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6747" y="1848398"/>
            <a:ext cx="7279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HTF" pitchFamily="50" charset="0"/>
                <a:ea typeface="Roboto Slab" pitchFamily="2" charset="0"/>
              </a:rPr>
              <a:t>Dispositivo Educación Sexual </a:t>
            </a:r>
            <a:endPara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HTF" pitchFamily="50" charset="0"/>
              <a:ea typeface="Roboto Slab" pitchFamily="2" charset="0"/>
            </a:endParaRPr>
          </a:p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HTF" pitchFamily="50" charset="0"/>
                <a:ea typeface="Roboto Slab" pitchFamily="2" charset="0"/>
              </a:rPr>
              <a:t>Integral </a:t>
            </a:r>
          </a:p>
          <a:p>
            <a:pPr algn="ctr"/>
            <a:endParaRPr lang="es-A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HTF" pitchFamily="50" charset="0"/>
              <a:ea typeface="Roboto Slab" pitchFamily="2" charset="0"/>
            </a:endParaRPr>
          </a:p>
          <a:p>
            <a:pPr algn="ctr"/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HTF" pitchFamily="50" charset="0"/>
                <a:ea typeface="Roboto Slab" pitchFamily="2" charset="0"/>
              </a:rPr>
              <a:t>Pedagogía </a:t>
            </a:r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HTF" pitchFamily="50" charset="0"/>
                <a:ea typeface="Roboto Slab" pitchFamily="2" charset="0"/>
              </a:rPr>
              <a:t>de la Sexualidad</a:t>
            </a:r>
            <a:b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HTF" pitchFamily="50" charset="0"/>
                <a:ea typeface="Roboto Slab" pitchFamily="2" charset="0"/>
              </a:rPr>
            </a:br>
            <a:endParaRPr lang="es-A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HTF" pitchFamily="50" charset="0"/>
              <a:ea typeface="Roboto Slab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09273" y="4122241"/>
            <a:ext cx="5354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altLang="es-A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HTF" pitchFamily="50" charset="0"/>
                <a:ea typeface="Roboto Slab" pitchFamily="2" charset="0"/>
              </a:rPr>
              <a:t>“</a:t>
            </a:r>
            <a:r>
              <a:rPr lang="es-AR" altLang="es-AR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HTF" pitchFamily="50" charset="0"/>
                <a:ea typeface="Roboto Slab" pitchFamily="2" charset="0"/>
              </a:rPr>
              <a:t>Cuando la Educación Sexual Integral es parte de la Escuela</a:t>
            </a:r>
            <a:r>
              <a:rPr lang="es-AR" altLang="es-A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HTF" pitchFamily="50" charset="0"/>
                <a:ea typeface="Roboto Slab" pitchFamily="2" charset="0"/>
              </a:rPr>
              <a:t>”</a:t>
            </a:r>
            <a:endParaRPr lang="es-A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HTF" pitchFamily="50" charset="0"/>
              <a:ea typeface="Roboto Slab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0" y="187648"/>
            <a:ext cx="4583267" cy="995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49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614058" y="389356"/>
            <a:ext cx="5904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Espacio: Cine debate</a:t>
            </a:r>
          </a:p>
          <a:p>
            <a:pPr algn="ctr"/>
            <a:r>
              <a:rPr lang="es-AR" sz="28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Género</a:t>
            </a:r>
            <a:endParaRPr lang="es-AR" sz="2800" b="1" dirty="0">
              <a:solidFill>
                <a:srgbClr val="A574B0"/>
              </a:solidFill>
              <a:latin typeface="Gotham HTF" pitchFamily="50" charset="0"/>
              <a:ea typeface="Roboto Slab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767556" y="1869364"/>
            <a:ext cx="737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0093D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Género como principio básico de organización social en las sociedades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 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istinción hombres- mujeres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y la oposición binaria dominaría las clasificaciones sociales.</a:t>
            </a:r>
          </a:p>
        </p:txBody>
      </p:sp>
      <p:cxnSp>
        <p:nvCxnSpPr>
          <p:cNvPr id="22" name="Conector recto 21"/>
          <p:cNvCxnSpPr/>
          <p:nvPr/>
        </p:nvCxnSpPr>
        <p:spPr>
          <a:xfrm>
            <a:off x="0" y="781008"/>
            <a:ext cx="2180679" cy="0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889566" y="469262"/>
            <a:ext cx="640577" cy="640577"/>
          </a:xfrm>
          <a:prstGeom prst="ellipse">
            <a:avLst/>
          </a:prstGeom>
          <a:solidFill>
            <a:srgbClr val="A5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0" y="6044234"/>
            <a:ext cx="9144000" cy="813766"/>
          </a:xfrm>
          <a:prstGeom prst="rect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035023" y="3037899"/>
            <a:ext cx="477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Construcción histórica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 la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diferencia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sexual.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El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género como principio de jerarquía 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954874" y="2410126"/>
            <a:ext cx="2562313" cy="988326"/>
          </a:xfrm>
          <a:prstGeom prst="line">
            <a:avLst/>
          </a:prstGeom>
          <a:ln w="76200">
            <a:solidFill>
              <a:srgbClr val="B2B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>
            <a:off x="1786071" y="3600193"/>
            <a:ext cx="1655974" cy="763422"/>
          </a:xfrm>
          <a:prstGeom prst="line">
            <a:avLst/>
          </a:prstGeom>
          <a:ln w="76200">
            <a:solidFill>
              <a:srgbClr val="1CB8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endCxn id="29" idx="7"/>
          </p:cNvCxnSpPr>
          <p:nvPr/>
        </p:nvCxnSpPr>
        <p:spPr>
          <a:xfrm flipH="1">
            <a:off x="1149168" y="937300"/>
            <a:ext cx="875831" cy="1002347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602401" y="1845837"/>
            <a:ext cx="640577" cy="640577"/>
          </a:xfrm>
          <a:prstGeom prst="ellipse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1201426" y="4205841"/>
            <a:ext cx="640577" cy="640577"/>
          </a:xfrm>
          <a:prstGeom prst="ellipse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3196898" y="3183732"/>
            <a:ext cx="640577" cy="640577"/>
          </a:xfrm>
          <a:prstGeom prst="ellipse">
            <a:avLst/>
          </a:prstGeom>
          <a:solidFill>
            <a:srgbClr val="1C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B2B2B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39864" y="5020303"/>
            <a:ext cx="4678822" cy="866336"/>
          </a:xfrm>
          <a:prstGeom prst="rect">
            <a:avLst/>
          </a:prstGeom>
          <a:noFill/>
          <a:ln w="38100">
            <a:solidFill>
              <a:srgbClr val="008FD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837475" y="5020303"/>
            <a:ext cx="4687819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008FD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distinción conceptual entre </a:t>
            </a:r>
            <a:r>
              <a:rPr lang="en-US" b="1" dirty="0">
                <a:solidFill>
                  <a:srgbClr val="008FD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“sexo” </a:t>
            </a:r>
            <a:r>
              <a:rPr lang="en-US" dirty="0">
                <a:solidFill>
                  <a:srgbClr val="008FD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(rasgos fisiológicos y biológicos) y </a:t>
            </a:r>
            <a:r>
              <a:rPr lang="en-US" b="1" dirty="0">
                <a:solidFill>
                  <a:srgbClr val="008FD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“género” </a:t>
            </a:r>
            <a:r>
              <a:rPr lang="en-US" dirty="0">
                <a:solidFill>
                  <a:srgbClr val="008FD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(construcción social )</a:t>
            </a:r>
          </a:p>
          <a:p>
            <a:endParaRPr lang="es-ES" dirty="0" err="1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03244" y="4338829"/>
            <a:ext cx="3863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La distinción entre lo biológico y el género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36031" y="1298315"/>
            <a:ext cx="2828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solidFill>
                  <a:srgbClr val="008FD0"/>
                </a:solidFill>
                <a:latin typeface="Gotham HTF" pitchFamily="50" charset="0"/>
              </a:rPr>
              <a:t>Conceptos básicos</a:t>
            </a:r>
          </a:p>
        </p:txBody>
      </p:sp>
      <p:pic>
        <p:nvPicPr>
          <p:cNvPr id="32" name="Imagen 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72" y="5983352"/>
            <a:ext cx="791544" cy="93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3" y="417591"/>
            <a:ext cx="730097" cy="7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33299"/>
            <a:ext cx="9144000" cy="724701"/>
          </a:xfrm>
          <a:prstGeom prst="rect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1889566" y="469262"/>
            <a:ext cx="640577" cy="640577"/>
          </a:xfrm>
          <a:prstGeom prst="ellipse">
            <a:avLst/>
          </a:prstGeom>
          <a:solidFill>
            <a:srgbClr val="A5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/>
          <p:cNvCxnSpPr>
            <a:endCxn id="8" idx="2"/>
          </p:cNvCxnSpPr>
          <p:nvPr/>
        </p:nvCxnSpPr>
        <p:spPr>
          <a:xfrm>
            <a:off x="0" y="789551"/>
            <a:ext cx="1889566" cy="0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871386" y="469262"/>
            <a:ext cx="4616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rgbClr val="008FD0"/>
                </a:solidFill>
                <a:latin typeface="Gotham HTF" pitchFamily="50" charset="0"/>
              </a:rPr>
              <a:t>Aspectos relevantes</a:t>
            </a:r>
            <a:endParaRPr lang="es-AR" sz="2400" dirty="0">
              <a:solidFill>
                <a:srgbClr val="008FD0"/>
              </a:solidFill>
              <a:latin typeface="Gotham HTF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8369" y="5726830"/>
            <a:ext cx="6443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*</a:t>
            </a:r>
            <a:endParaRPr lang="es-ES" sz="1200" dirty="0"/>
          </a:p>
        </p:txBody>
      </p:sp>
      <p:graphicFrame>
        <p:nvGraphicFramePr>
          <p:cNvPr id="20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499458"/>
              </p:ext>
            </p:extLst>
          </p:nvPr>
        </p:nvGraphicFramePr>
        <p:xfrm>
          <a:off x="0" y="1430129"/>
          <a:ext cx="8936966" cy="438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584" y="6003829"/>
            <a:ext cx="791544" cy="93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99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612025" y="387505"/>
            <a:ext cx="6193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La </a:t>
            </a:r>
            <a:r>
              <a:rPr lang="en-US" sz="2000" b="1" dirty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construcción social del ser varón y ser mujer según épocas y </a:t>
            </a:r>
            <a:r>
              <a:rPr lang="en-US" sz="20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culturas</a:t>
            </a:r>
            <a:endParaRPr lang="es-AR" sz="2000" b="1" dirty="0">
              <a:solidFill>
                <a:srgbClr val="A574B0"/>
              </a:solidFill>
              <a:latin typeface="Gotham HTF" pitchFamily="50" charset="0"/>
              <a:ea typeface="Roboto Slab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428639" y="1691336"/>
            <a:ext cx="7376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Socialmente se construyen modelos de comportamientos pertinentes para varones y mujeres</a:t>
            </a:r>
          </a:p>
          <a:p>
            <a:pPr lvl="0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0" y="781008"/>
            <a:ext cx="2180679" cy="0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889566" y="469262"/>
            <a:ext cx="640577" cy="640577"/>
          </a:xfrm>
          <a:prstGeom prst="ellipse">
            <a:avLst/>
          </a:prstGeom>
          <a:solidFill>
            <a:srgbClr val="A5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0" y="6044234"/>
            <a:ext cx="9144000" cy="813766"/>
          </a:xfrm>
          <a:prstGeom prst="rect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3897112" y="2572203"/>
            <a:ext cx="4827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Roles diferenciados que delimitaron tareas y actividades a cada uno de ellos, otorgaron un papel dominante a los varones y de sumisión a las mujeres</a:t>
            </a:r>
          </a:p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21" name="Conector recto 20"/>
          <p:cNvCxnSpPr/>
          <p:nvPr/>
        </p:nvCxnSpPr>
        <p:spPr>
          <a:xfrm>
            <a:off x="968600" y="2332972"/>
            <a:ext cx="2562313" cy="988326"/>
          </a:xfrm>
          <a:prstGeom prst="line">
            <a:avLst/>
          </a:prstGeom>
          <a:ln w="76200">
            <a:solidFill>
              <a:srgbClr val="B2B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 flipV="1">
            <a:off x="1723666" y="4761987"/>
            <a:ext cx="602665" cy="606141"/>
          </a:xfrm>
          <a:prstGeom prst="line">
            <a:avLst/>
          </a:prstGeom>
          <a:ln w="76200">
            <a:solidFill>
              <a:srgbClr val="1CB8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endCxn id="29" idx="7"/>
          </p:cNvCxnSpPr>
          <p:nvPr/>
        </p:nvCxnSpPr>
        <p:spPr>
          <a:xfrm flipH="1">
            <a:off x="1149168" y="937300"/>
            <a:ext cx="875831" cy="1002347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602401" y="1845837"/>
            <a:ext cx="640577" cy="640577"/>
          </a:xfrm>
          <a:prstGeom prst="ellipse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/>
          <p:cNvSpPr/>
          <p:nvPr/>
        </p:nvSpPr>
        <p:spPr>
          <a:xfrm>
            <a:off x="1201426" y="4203206"/>
            <a:ext cx="640577" cy="640577"/>
          </a:xfrm>
          <a:prstGeom prst="ellipse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3210625" y="3025459"/>
            <a:ext cx="640577" cy="640577"/>
          </a:xfrm>
          <a:prstGeom prst="ellipse">
            <a:avLst/>
          </a:prstGeom>
          <a:solidFill>
            <a:srgbClr val="1C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B2B2B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03244" y="433882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32" name="Imagen 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72" y="6003828"/>
            <a:ext cx="791544" cy="93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03" y="417591"/>
            <a:ext cx="730097" cy="714324"/>
          </a:xfrm>
          <a:prstGeom prst="rect">
            <a:avLst/>
          </a:prstGeom>
        </p:spPr>
      </p:pic>
      <p:sp>
        <p:nvSpPr>
          <p:cNvPr id="27" name="Elipse 26"/>
          <p:cNvSpPr/>
          <p:nvPr/>
        </p:nvSpPr>
        <p:spPr>
          <a:xfrm>
            <a:off x="2207994" y="5266942"/>
            <a:ext cx="640577" cy="640577"/>
          </a:xfrm>
          <a:prstGeom prst="ellipse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42003" y="3923036"/>
            <a:ext cx="6402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93D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Los trabajos de las mujeres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se restringieron a tareas hogareñas, atención de la casa y cuidado de los niños y enfermos</a:t>
            </a:r>
            <a:endParaRPr lang="es-AR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48571" y="4790353"/>
            <a:ext cx="5974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3D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Los trabajos </a:t>
            </a:r>
            <a:r>
              <a:rPr lang="en-US" dirty="0" smtClean="0">
                <a:solidFill>
                  <a:srgbClr val="0093D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 </a:t>
            </a:r>
            <a:r>
              <a:rPr lang="en-US" dirty="0">
                <a:solidFill>
                  <a:srgbClr val="0093D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los varones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transcurrieron en los espacios públicos, trabajos remunerados, funciones políticas y de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gobierno.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la actualidad, esto se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modificó.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011183" y="439878"/>
            <a:ext cx="4817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b="1" dirty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G</a:t>
            </a:r>
            <a:r>
              <a:rPr lang="es-AR" sz="24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énero</a:t>
            </a:r>
            <a:endParaRPr lang="es-AR" sz="2400" b="1" dirty="0">
              <a:solidFill>
                <a:srgbClr val="A574B0"/>
              </a:solidFill>
              <a:latin typeface="Gotham HTF" pitchFamily="50" charset="0"/>
              <a:ea typeface="Roboto Slab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609177" y="1570274"/>
            <a:ext cx="7376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 partir de un hecho biológico, como es el sexo que se trae al nacer, socialmente se construyen modelos de comportamientos que se estiman pertinentes para varones y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mujeres. </a:t>
            </a:r>
          </a:p>
          <a:p>
            <a:pPr lvl="0"/>
            <a:endParaRPr lang="en-US" dirty="0" smtClean="0">
              <a:solidFill>
                <a:srgbClr val="0093D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lvl="0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0" y="781008"/>
            <a:ext cx="2180679" cy="0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889566" y="469262"/>
            <a:ext cx="640577" cy="640577"/>
          </a:xfrm>
          <a:prstGeom prst="ellipse">
            <a:avLst/>
          </a:prstGeom>
          <a:solidFill>
            <a:srgbClr val="A5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0" y="6044234"/>
            <a:ext cx="9144000" cy="813766"/>
          </a:xfrm>
          <a:prstGeom prst="rect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/>
          <p:cNvCxnSpPr/>
          <p:nvPr/>
        </p:nvCxnSpPr>
        <p:spPr>
          <a:xfrm>
            <a:off x="953490" y="2366125"/>
            <a:ext cx="2562313" cy="988326"/>
          </a:xfrm>
          <a:prstGeom prst="line">
            <a:avLst/>
          </a:prstGeom>
          <a:ln w="76200">
            <a:solidFill>
              <a:srgbClr val="B2B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 flipH="1">
            <a:off x="1093421" y="1006728"/>
            <a:ext cx="875831" cy="1002347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/>
          <p:cNvSpPr/>
          <p:nvPr/>
        </p:nvSpPr>
        <p:spPr>
          <a:xfrm>
            <a:off x="633202" y="1947828"/>
            <a:ext cx="640577" cy="640577"/>
          </a:xfrm>
          <a:prstGeom prst="ellipse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3289628" y="3152600"/>
            <a:ext cx="640577" cy="640577"/>
          </a:xfrm>
          <a:prstGeom prst="ellipse">
            <a:avLst/>
          </a:prstGeom>
          <a:solidFill>
            <a:srgbClr val="1C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B2B2B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23525" y="4776973"/>
            <a:ext cx="4687819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US" dirty="0" smtClean="0">
              <a:solidFill>
                <a:srgbClr val="008FD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s-ES" dirty="0" err="1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32" name="Imagen 3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72" y="6003828"/>
            <a:ext cx="791544" cy="93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Rectángulo 2"/>
          <p:cNvSpPr/>
          <p:nvPr/>
        </p:nvSpPr>
        <p:spPr>
          <a:xfrm>
            <a:off x="4039455" y="3168076"/>
            <a:ext cx="4767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responden a características naturales o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innatas sino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que se construyen socialmente, se aprenden en la familia, en la escuela y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 las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interacciones sociales en general.</a:t>
            </a:r>
          </a:p>
        </p:txBody>
      </p:sp>
    </p:spTree>
    <p:extLst>
      <p:ext uri="{BB962C8B-B14F-4D97-AF65-F5344CB8AC3E}">
        <p14:creationId xmlns:p14="http://schemas.microsoft.com/office/powerpoint/2010/main" val="17636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655806" y="1840600"/>
            <a:ext cx="78751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El género es una construcción simbólica e imaginaria que comporta los atributos asignados a las personas a partir de la interpretación cultural de su sexo: distinciones biológicas, físicas, económicas, sociales, psicológicas, eróticas, afectivas, jurídicas, políticas y culturales impuestas. A su vez, la sexualidad se vive en función de una condición de género que delimita las posibilidades y potencialidades vitales. El orden fundado sobre la sexualidad (el género) se constituye entonces en un orden de poder</a:t>
            </a:r>
            <a:endParaRPr lang="es-AR" sz="21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722368" y="469279"/>
            <a:ext cx="8139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¿Qué </a:t>
            </a:r>
            <a:r>
              <a:rPr lang="es-ES" sz="24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es el Género</a:t>
            </a:r>
            <a:r>
              <a:rPr lang="es-ES" sz="20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?</a:t>
            </a:r>
            <a:endParaRPr lang="es-AR" sz="2400" b="1" dirty="0">
              <a:solidFill>
                <a:srgbClr val="A574B0"/>
              </a:solidFill>
              <a:latin typeface="Gotham HTF" pitchFamily="50" charset="0"/>
              <a:ea typeface="Roboto Slab" pitchFamily="2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0" y="781008"/>
            <a:ext cx="2180679" cy="0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1889566" y="469262"/>
            <a:ext cx="640577" cy="640577"/>
          </a:xfrm>
          <a:prstGeom prst="ellipse">
            <a:avLst/>
          </a:prstGeom>
          <a:solidFill>
            <a:srgbClr val="A5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/>
          <p:cNvSpPr txBox="1"/>
          <p:nvPr/>
        </p:nvSpPr>
        <p:spPr>
          <a:xfrm>
            <a:off x="5421472" y="1967782"/>
            <a:ext cx="348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 smtClean="0">
              <a:solidFill>
                <a:srgbClr val="0093D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s-AR" dirty="0">
              <a:solidFill>
                <a:srgbClr val="0093D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379628" y="1690665"/>
            <a:ext cx="8427488" cy="3554196"/>
          </a:xfrm>
          <a:prstGeom prst="rect">
            <a:avLst/>
          </a:prstGeom>
          <a:noFill/>
          <a:ln w="28575">
            <a:solidFill>
              <a:srgbClr val="008F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0" y="6044234"/>
            <a:ext cx="9144000" cy="813766"/>
          </a:xfrm>
          <a:prstGeom prst="rect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72" y="6003828"/>
            <a:ext cx="791544" cy="93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5291854" y="34254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 smtClean="0"/>
              <a:t> </a:t>
            </a: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924243" y="4173741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s-E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23091" y="3232597"/>
            <a:ext cx="60549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Gotham HTF" pitchFamily="50" charset="0"/>
              </a:rPr>
              <a:t>¡Muchas gracias!</a:t>
            </a:r>
            <a:endParaRPr lang="es-ES" sz="4400" dirty="0">
              <a:solidFill>
                <a:schemeClr val="bg1"/>
              </a:solidFill>
              <a:latin typeface="Gotham HTF" pitchFamily="50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432794"/>
            <a:ext cx="4636395" cy="995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256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74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endParaRPr lang="es-AR" dirty="0">
              <a:solidFill>
                <a:prstClr val="white"/>
              </a:solidFill>
              <a:latin typeface="Gotham Condensed Medium"/>
              <a:cs typeface="Gotham Condensed Medium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16" y="3416122"/>
            <a:ext cx="2949983" cy="2907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628650" y="182594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AR" sz="3200" b="1" dirty="0">
                <a:solidFill>
                  <a:schemeClr val="bg1"/>
                </a:solidFill>
                <a:latin typeface="Gotham HTF" pitchFamily="50" charset="0"/>
                <a:ea typeface="Roboto Slab" pitchFamily="2" charset="0"/>
                <a:cs typeface="+mn-cs"/>
              </a:rPr>
              <a:t>Orientaciones </a:t>
            </a:r>
            <a:r>
              <a:rPr lang="es-AR" sz="3200" b="1" dirty="0" smtClean="0">
                <a:solidFill>
                  <a:schemeClr val="bg1"/>
                </a:solidFill>
                <a:latin typeface="Gotham HTF" pitchFamily="50" charset="0"/>
                <a:ea typeface="Roboto Slab" pitchFamily="2" charset="0"/>
                <a:cs typeface="+mn-cs"/>
              </a:rPr>
              <a:t>teóricas para </a:t>
            </a:r>
            <a:r>
              <a:rPr lang="es-AR" sz="3200" b="1" dirty="0">
                <a:solidFill>
                  <a:schemeClr val="bg1"/>
                </a:solidFill>
                <a:latin typeface="Gotham HTF" pitchFamily="50" charset="0"/>
                <a:ea typeface="Roboto Slab" pitchFamily="2" charset="0"/>
                <a:cs typeface="+mn-cs"/>
              </a:rPr>
              <a:t>el coordinador de las Actividades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7" y="104732"/>
            <a:ext cx="4686300" cy="1059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863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619663" y="427209"/>
            <a:ext cx="6371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Espacio: Ateneo de la </a:t>
            </a:r>
          </a:p>
          <a:p>
            <a:r>
              <a:rPr lang="es-AR" sz="24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Sexualidad</a:t>
            </a:r>
            <a:endParaRPr lang="es-AR" sz="2400" b="1" dirty="0">
              <a:solidFill>
                <a:srgbClr val="A574B0"/>
              </a:solidFill>
              <a:latin typeface="Gotham HTF" pitchFamily="50" charset="0"/>
              <a:ea typeface="Roboto Slab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13721" y="2570312"/>
            <a:ext cx="4115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20316" y="1620564"/>
            <a:ext cx="87811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Querida tía Mali:</a:t>
            </a:r>
          </a:p>
          <a:p>
            <a:pPr algn="just"/>
            <a:endParaRPr lang="es-AR" sz="21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just"/>
            <a:r>
              <a:rPr lang="es-AR" sz="2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Hazme el favor de escribirme contándome como has tenido a Cristina y a Pablito. Tú tienes que saberlo, puesto que estás casada. Hemos discutido mucho antes hablando de esto, y queremos saber la verdad. Pero no tenemos a nadie más que a ti a quien poder preguntar.</a:t>
            </a:r>
          </a:p>
          <a:p>
            <a:pPr algn="just"/>
            <a:r>
              <a:rPr lang="es-AR" sz="2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¿Cuándo vendrás a Salzburgo? No podemos comprender, querida tía Mali, cómo trae la cigüeña a los niños.</a:t>
            </a:r>
          </a:p>
          <a:p>
            <a:pPr algn="just"/>
            <a:r>
              <a:rPr lang="es-AR" sz="2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Trudel</a:t>
            </a:r>
            <a:r>
              <a:rPr lang="es-AR" sz="2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cree que los trae vestidos sólo con una camisita. Quisiéramos saber también si los coge del estanque, y por qué cuando nosotros vamos al estanque no vemos nunca ningún niño. Dinos también cómo es que cuando se va a tener un niño se sabe ya desde antes. Escríbeme muy largo mostrándome todo”.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30" y="421586"/>
            <a:ext cx="730097" cy="714324"/>
          </a:xfrm>
          <a:prstGeom prst="rect">
            <a:avLst/>
          </a:prstGeom>
        </p:spPr>
      </p:pic>
      <p:cxnSp>
        <p:nvCxnSpPr>
          <p:cNvPr id="22" name="Conector recto 21"/>
          <p:cNvCxnSpPr/>
          <p:nvPr/>
        </p:nvCxnSpPr>
        <p:spPr>
          <a:xfrm>
            <a:off x="0" y="781008"/>
            <a:ext cx="2180679" cy="0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889566" y="469262"/>
            <a:ext cx="640577" cy="640577"/>
          </a:xfrm>
          <a:prstGeom prst="ellipse">
            <a:avLst/>
          </a:prstGeom>
          <a:solidFill>
            <a:srgbClr val="A5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0" y="6044234"/>
            <a:ext cx="9144000" cy="813766"/>
          </a:xfrm>
          <a:prstGeom prst="rect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06" y="421586"/>
            <a:ext cx="730097" cy="7143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0" y="6044234"/>
            <a:ext cx="4014770" cy="813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59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530143" y="181803"/>
            <a:ext cx="637134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800" b="1" dirty="0" smtClean="0">
              <a:solidFill>
                <a:srgbClr val="A574B0"/>
              </a:solidFill>
              <a:latin typeface="Gotham HTF" pitchFamily="50" charset="0"/>
              <a:ea typeface="Roboto Slab" pitchFamily="2" charset="0"/>
            </a:endParaRPr>
          </a:p>
          <a:p>
            <a:r>
              <a:rPr lang="es-ES" sz="24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Concepción </a:t>
            </a:r>
            <a:r>
              <a:rPr lang="es-ES" sz="2400" b="1" dirty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de sexualidad</a:t>
            </a:r>
            <a:endParaRPr lang="es-AR" sz="2400" b="1" dirty="0">
              <a:solidFill>
                <a:srgbClr val="A574B0"/>
              </a:solidFill>
              <a:latin typeface="Gotham HTF" pitchFamily="50" charset="0"/>
              <a:ea typeface="Roboto Slab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13721" y="2570312"/>
            <a:ext cx="4115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30" y="423846"/>
            <a:ext cx="730097" cy="714324"/>
          </a:xfrm>
          <a:prstGeom prst="rect">
            <a:avLst/>
          </a:prstGeom>
        </p:spPr>
      </p:pic>
      <p:cxnSp>
        <p:nvCxnSpPr>
          <p:cNvPr id="22" name="Conector recto 21"/>
          <p:cNvCxnSpPr/>
          <p:nvPr/>
        </p:nvCxnSpPr>
        <p:spPr>
          <a:xfrm>
            <a:off x="0" y="781008"/>
            <a:ext cx="2180679" cy="0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889566" y="460916"/>
            <a:ext cx="640577" cy="640577"/>
          </a:xfrm>
          <a:prstGeom prst="ellipse">
            <a:avLst/>
          </a:prstGeom>
          <a:solidFill>
            <a:srgbClr val="A5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0" y="6044234"/>
            <a:ext cx="9144000" cy="813766"/>
          </a:xfrm>
          <a:prstGeom prst="rect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132347" y="1351476"/>
            <a:ext cx="890336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srgbClr val="008FD0"/>
                </a:solidFill>
                <a:latin typeface="Gotham HTF" pitchFamily="50" charset="0"/>
              </a:rPr>
              <a:t>Diferentes maneras de comprender la </a:t>
            </a:r>
            <a:r>
              <a:rPr lang="es-ES_tradnl" sz="2000" b="1" dirty="0" smtClean="0">
                <a:solidFill>
                  <a:srgbClr val="008FD0"/>
                </a:solidFill>
                <a:latin typeface="Gotham HTF" pitchFamily="50" charset="0"/>
              </a:rPr>
              <a:t>sexualidad</a:t>
            </a:r>
            <a:endParaRPr lang="es-ES_tradnl" sz="2000" b="1" dirty="0">
              <a:solidFill>
                <a:srgbClr val="008FD0"/>
              </a:solidFill>
              <a:latin typeface="Gotham HTF" pitchFamily="50" charset="0"/>
            </a:endParaRPr>
          </a:p>
          <a:p>
            <a:pPr marL="342900" indent="-342900" algn="just">
              <a:buClr>
                <a:srgbClr val="008FD0"/>
              </a:buClr>
              <a:buFont typeface="Wingdings" panose="05000000000000000000" pitchFamily="2" charset="2"/>
              <a:buChar char="§"/>
            </a:pPr>
            <a:r>
              <a:rPr lang="es-ES_tradn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las </a:t>
            </a:r>
            <a:r>
              <a:rPr lang="es-ES_trad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variadas representaciones sociales que se han construido en torno a los temas relacionados con la </a:t>
            </a:r>
            <a:r>
              <a:rPr lang="es-ES_tradn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sexualidad,</a:t>
            </a:r>
          </a:p>
          <a:p>
            <a:pPr marL="342900" indent="-342900" algn="just">
              <a:buClr>
                <a:srgbClr val="008FD0"/>
              </a:buClr>
              <a:buFont typeface="Wingdings" panose="05000000000000000000" pitchFamily="2" charset="2"/>
              <a:buChar char="§"/>
            </a:pPr>
            <a:r>
              <a:rPr lang="es-ES_tradn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la </a:t>
            </a:r>
            <a:r>
              <a:rPr lang="es-ES_trad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errónea identificación de la sexualidad como sinónimo de sexo y de genitalidad, </a:t>
            </a:r>
          </a:p>
          <a:p>
            <a:pPr marL="342900" indent="-342900" algn="just">
              <a:buClr>
                <a:srgbClr val="008FD0"/>
              </a:buClr>
              <a:buFont typeface="Wingdings" panose="05000000000000000000" pitchFamily="2" charset="2"/>
              <a:buChar char="§"/>
            </a:pPr>
            <a:r>
              <a:rPr lang="es-ES_tradn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el </a:t>
            </a:r>
            <a:r>
              <a:rPr lang="es-ES_trad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imaginario de que la educación sexual promueve el inicio temprano de las relaciones </a:t>
            </a:r>
            <a:r>
              <a:rPr lang="es-ES_tradn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sexuales,</a:t>
            </a:r>
          </a:p>
          <a:p>
            <a:pPr marL="342900" indent="-342900" algn="just">
              <a:buClr>
                <a:srgbClr val="008FD0"/>
              </a:buClr>
              <a:buFont typeface="Wingdings" panose="05000000000000000000" pitchFamily="2" charset="2"/>
              <a:buChar char="§"/>
            </a:pPr>
            <a:r>
              <a:rPr lang="es-ES_tradn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los </a:t>
            </a:r>
            <a:r>
              <a:rPr lang="es-ES_trad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distintos argumentos que se han elaborado en cada subcultura sobre aspectos de la sexualidad y de la reproducción, </a:t>
            </a:r>
            <a:endParaRPr lang="es-ES_tradnl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42900" indent="-342900" algn="just">
              <a:buClr>
                <a:srgbClr val="008FD0"/>
              </a:buClr>
              <a:buFont typeface="Wingdings" panose="05000000000000000000" pitchFamily="2" charset="2"/>
              <a:buChar char="§"/>
            </a:pPr>
            <a:r>
              <a:rPr lang="es-ES_tradn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la </a:t>
            </a:r>
            <a:r>
              <a:rPr lang="es-ES_trad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opinión de que la educación sexual sólo reside en informar sobre el sexo y las relaciones sexuales, </a:t>
            </a:r>
            <a:r>
              <a:rPr lang="es-ES_tradn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etc.</a:t>
            </a:r>
          </a:p>
          <a:p>
            <a:pPr marL="342900" indent="-342900" algn="just">
              <a:buClr>
                <a:srgbClr val="008FD0"/>
              </a:buClr>
              <a:buFont typeface="Wingdings" panose="05000000000000000000" pitchFamily="2" charset="2"/>
              <a:buChar char="§"/>
            </a:pPr>
            <a:r>
              <a:rPr lang="es-ES_tradnl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Han </a:t>
            </a:r>
            <a:r>
              <a:rPr lang="es-ES_tradnl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obstaculizado el análisis de la educación sexual en todas sus dimensiones</a:t>
            </a:r>
            <a:endParaRPr lang="es-AR" sz="22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4" name="Imagen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332" y="5962672"/>
            <a:ext cx="791544" cy="93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26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cto 23"/>
          <p:cNvCxnSpPr/>
          <p:nvPr/>
        </p:nvCxnSpPr>
        <p:spPr>
          <a:xfrm>
            <a:off x="968600" y="2332972"/>
            <a:ext cx="2562314" cy="1384975"/>
          </a:xfrm>
          <a:prstGeom prst="line">
            <a:avLst/>
          </a:prstGeom>
          <a:ln w="76200">
            <a:solidFill>
              <a:srgbClr val="B2B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222147" y="4786454"/>
            <a:ext cx="79010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Enfoques que se </a:t>
            </a: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concentran en una o dos dimensiones de la sexualidad con lo cual generan un reduccionismo no solo en las formas de comprensión de la misma sino también en las informaciones que a los educandos les son </a:t>
            </a:r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acercadas.</a:t>
            </a:r>
            <a:endParaRPr lang="es-AR" sz="20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spcBef>
                <a:spcPts val="1200"/>
              </a:spcBef>
            </a:pPr>
            <a:endParaRPr lang="es-A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962273" y="1855918"/>
            <a:ext cx="6981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s-ES_tradnl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 </a:t>
            </a: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reduce la sexualidad a la dimensión biológica de la genitalidad</a:t>
            </a:r>
            <a:endParaRPr lang="es-AR" sz="20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s-A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0" y="781008"/>
            <a:ext cx="2180679" cy="0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3927560" y="3383983"/>
            <a:ext cx="51956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 focaliza en la información sobre la dimensión bilógica como único eje visible de la educación sexual</a:t>
            </a:r>
            <a:endParaRPr lang="es-AR" sz="20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s-A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 flipH="1">
            <a:off x="821127" y="3750028"/>
            <a:ext cx="2519356" cy="1188476"/>
          </a:xfrm>
          <a:prstGeom prst="line">
            <a:avLst/>
          </a:prstGeom>
          <a:ln w="76200">
            <a:solidFill>
              <a:srgbClr val="1CB8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>
            <a:endCxn id="25" idx="7"/>
          </p:cNvCxnSpPr>
          <p:nvPr/>
        </p:nvCxnSpPr>
        <p:spPr>
          <a:xfrm flipH="1">
            <a:off x="1149168" y="937300"/>
            <a:ext cx="875831" cy="1002347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0" y="6044234"/>
            <a:ext cx="9144000" cy="813766"/>
          </a:xfrm>
          <a:prstGeom prst="rect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1889566" y="469262"/>
            <a:ext cx="640577" cy="640577"/>
          </a:xfrm>
          <a:prstGeom prst="ellipse">
            <a:avLst/>
          </a:prstGeom>
          <a:solidFill>
            <a:srgbClr val="A5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/>
          <p:cNvSpPr/>
          <p:nvPr/>
        </p:nvSpPr>
        <p:spPr>
          <a:xfrm>
            <a:off x="602401" y="1845837"/>
            <a:ext cx="640577" cy="640577"/>
          </a:xfrm>
          <a:prstGeom prst="ellipse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Elipse 25"/>
          <p:cNvSpPr/>
          <p:nvPr/>
        </p:nvSpPr>
        <p:spPr>
          <a:xfrm>
            <a:off x="449762" y="4792504"/>
            <a:ext cx="640577" cy="640577"/>
          </a:xfrm>
          <a:prstGeom prst="ellipse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3134976" y="3340943"/>
            <a:ext cx="640577" cy="640577"/>
          </a:xfrm>
          <a:prstGeom prst="ellipse">
            <a:avLst/>
          </a:prstGeom>
          <a:solidFill>
            <a:srgbClr val="1C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B2B2B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71766" y="376796"/>
            <a:ext cx="655140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Podemos  advertir, en relación a la concepción de “sexualidad” que  se ha producido lo siguiente</a:t>
            </a:r>
            <a:r>
              <a:rPr lang="es-ES_tradnl" sz="2200" dirty="0">
                <a:solidFill>
                  <a:srgbClr val="A574B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</a:t>
            </a:r>
            <a:endParaRPr lang="es-AR" sz="2200" dirty="0">
              <a:solidFill>
                <a:srgbClr val="A574B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8" name="Imagen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849" y="5948084"/>
            <a:ext cx="791544" cy="93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43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160168"/>
            <a:ext cx="9144000" cy="697832"/>
          </a:xfrm>
          <a:prstGeom prst="rect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1889566" y="469262"/>
            <a:ext cx="640577" cy="640577"/>
          </a:xfrm>
          <a:prstGeom prst="ellipse">
            <a:avLst/>
          </a:prstGeom>
          <a:solidFill>
            <a:srgbClr val="A5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/>
          <p:cNvCxnSpPr>
            <a:endCxn id="8" idx="2"/>
          </p:cNvCxnSpPr>
          <p:nvPr/>
        </p:nvCxnSpPr>
        <p:spPr>
          <a:xfrm>
            <a:off x="0" y="789551"/>
            <a:ext cx="1889566" cy="0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509241" y="1269528"/>
            <a:ext cx="3401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rgbClr val="008FD0"/>
                </a:solidFill>
                <a:latin typeface="Gotham HTF" pitchFamily="50" charset="0"/>
              </a:rPr>
              <a:t>Aspectos relevantes</a:t>
            </a:r>
            <a:endParaRPr lang="es-AR" sz="2000" dirty="0">
              <a:solidFill>
                <a:srgbClr val="008FD0"/>
              </a:solidFill>
              <a:latin typeface="Gotham HTF" pitchFamily="50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28369" y="5726830"/>
            <a:ext cx="6443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*</a:t>
            </a:r>
            <a:endParaRPr lang="es-ES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646946" y="292748"/>
            <a:ext cx="6497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EDUCACIÓN SEXUAL </a:t>
            </a:r>
            <a:r>
              <a:rPr lang="en-US" sz="24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INTEGRAL.LEY </a:t>
            </a:r>
            <a:r>
              <a:rPr lang="en-US" sz="2400" b="1" dirty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26150</a:t>
            </a:r>
            <a:endParaRPr lang="es-AR" sz="2400" b="1" dirty="0">
              <a:solidFill>
                <a:srgbClr val="A574B0"/>
              </a:solidFill>
              <a:latin typeface="Gotham HTF" pitchFamily="50" charset="0"/>
              <a:ea typeface="Roboto Slab" pitchFamily="2" charset="0"/>
            </a:endParaRPr>
          </a:p>
        </p:txBody>
      </p:sp>
      <p:graphicFrame>
        <p:nvGraphicFramePr>
          <p:cNvPr id="20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535228"/>
              </p:ext>
            </p:extLst>
          </p:nvPr>
        </p:nvGraphicFramePr>
        <p:xfrm>
          <a:off x="0" y="1788387"/>
          <a:ext cx="8807116" cy="4215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72" y="6003828"/>
            <a:ext cx="791544" cy="93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09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044234"/>
            <a:ext cx="9144000" cy="813766"/>
          </a:xfrm>
          <a:prstGeom prst="rect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2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005354"/>
              </p:ext>
            </p:extLst>
          </p:nvPr>
        </p:nvGraphicFramePr>
        <p:xfrm>
          <a:off x="49270" y="1483743"/>
          <a:ext cx="8892480" cy="456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Conector recto 9"/>
          <p:cNvCxnSpPr/>
          <p:nvPr/>
        </p:nvCxnSpPr>
        <p:spPr>
          <a:xfrm>
            <a:off x="0" y="781008"/>
            <a:ext cx="2180679" cy="0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1889566" y="469262"/>
            <a:ext cx="640577" cy="640577"/>
          </a:xfrm>
          <a:prstGeom prst="ellipse">
            <a:avLst/>
          </a:prstGeom>
          <a:solidFill>
            <a:srgbClr val="A5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2620789" y="564281"/>
            <a:ext cx="6320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Concepción de S</a:t>
            </a:r>
            <a:r>
              <a:rPr lang="es-ES" sz="24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exualidad Integral</a:t>
            </a:r>
            <a:endParaRPr lang="es-AR" sz="2400" b="1" dirty="0">
              <a:solidFill>
                <a:srgbClr val="A574B0"/>
              </a:solidFill>
              <a:latin typeface="Gotham HTF" pitchFamily="50" charset="0"/>
              <a:ea typeface="Roboto Slab" pitchFamily="2" charset="0"/>
            </a:endParaRPr>
          </a:p>
        </p:txBody>
      </p:sp>
      <p:pic>
        <p:nvPicPr>
          <p:cNvPr id="13" name="Imagen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72" y="6003828"/>
            <a:ext cx="791544" cy="93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27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001843" y="1914528"/>
            <a:ext cx="465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_tradnl" b="1" cap="small" dirty="0">
                <a:solidFill>
                  <a:srgbClr val="008FD0"/>
                </a:solidFill>
                <a:latin typeface="Gotham Medium" panose="02000604030000020004" pitchFamily="50" charset="0"/>
                <a:ea typeface="Roboto" panose="02000000000000000000" pitchFamily="2" charset="0"/>
              </a:rPr>
              <a:t>Consecuencias</a:t>
            </a:r>
            <a:endParaRPr lang="es-AR" b="1" cap="small" dirty="0">
              <a:solidFill>
                <a:srgbClr val="008FD0"/>
              </a:solidFill>
              <a:latin typeface="Gotham Medium" panose="02000604030000020004" pitchFamily="50" charset="0"/>
              <a:ea typeface="Roboto" panose="020000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2847" y="1882465"/>
            <a:ext cx="2484109" cy="646331"/>
          </a:xfrm>
          <a:prstGeom prst="rect">
            <a:avLst/>
          </a:prstGeom>
          <a:noFill/>
          <a:ln w="25400" cmpd="sng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cap="small" dirty="0">
                <a:solidFill>
                  <a:srgbClr val="008FD0"/>
                </a:solidFill>
                <a:latin typeface="Gotham Medium" panose="02000604030000020004" pitchFamily="50" charset="0"/>
                <a:ea typeface="Roboto" panose="02000000000000000000" pitchFamily="2" charset="0"/>
              </a:rPr>
              <a:t>Centrado </a:t>
            </a:r>
            <a:r>
              <a:rPr lang="es-ES_tradnl" b="1" cap="small" dirty="0" smtClean="0">
                <a:solidFill>
                  <a:srgbClr val="008FD0"/>
                </a:solidFill>
                <a:latin typeface="Gotham Medium" panose="02000604030000020004" pitchFamily="50" charset="0"/>
                <a:ea typeface="Roboto" panose="02000000000000000000" pitchFamily="2" charset="0"/>
              </a:rPr>
              <a:t>en</a:t>
            </a:r>
            <a:endParaRPr lang="es-AR" b="1" cap="small" dirty="0" smtClean="0">
              <a:solidFill>
                <a:srgbClr val="008FD0"/>
              </a:solidFill>
              <a:latin typeface="Gotham Medium" panose="02000604030000020004" pitchFamily="50" charset="0"/>
              <a:ea typeface="Roboto" panose="02000000000000000000" pitchFamily="2" charset="0"/>
            </a:endParaRPr>
          </a:p>
          <a:p>
            <a:pPr algn="ctr"/>
            <a:endParaRPr lang="es-AR" b="1" cap="small" dirty="0">
              <a:solidFill>
                <a:srgbClr val="008FD0"/>
              </a:solidFill>
              <a:latin typeface="Gotham Medium" panose="02000604030000020004" pitchFamily="50" charset="0"/>
              <a:ea typeface="Roboto" panose="020000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2847" y="2684754"/>
            <a:ext cx="28553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El desarrollo integral y social de la persona </a:t>
            </a:r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sexuada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000593" y="2742840"/>
            <a:ext cx="26570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Síntesis comprensiva y ética de la sexualidad.</a:t>
            </a:r>
            <a:endParaRPr lang="es-AR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considera al ser humano como una unidad constituida por dimensiones biológicos, psicológicos, sociales, afectivos y éticos</a:t>
            </a:r>
          </a:p>
          <a:p>
            <a:endParaRPr lang="es-A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051238" y="2057818"/>
            <a:ext cx="2948383" cy="3369595"/>
          </a:xfrm>
          <a:prstGeom prst="rect">
            <a:avLst/>
          </a:prstGeom>
          <a:noFill/>
          <a:ln w="38100" cap="rnd">
            <a:solidFill>
              <a:srgbClr val="1CB8ED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3055130" y="353077"/>
            <a:ext cx="8139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Enfoque </a:t>
            </a:r>
            <a:r>
              <a:rPr lang="es-ES_tradnl" sz="24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Integral</a:t>
            </a:r>
            <a:r>
              <a:rPr lang="es-ES_tradnl" sz="2400" b="1" dirty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, holístico.</a:t>
            </a:r>
            <a:endParaRPr lang="es-AR" sz="2400" b="1" dirty="0">
              <a:solidFill>
                <a:srgbClr val="A574B0"/>
              </a:solidFill>
              <a:latin typeface="Gotham HTF" pitchFamily="50" charset="0"/>
              <a:ea typeface="Roboto Slab" pitchFamily="2" charset="0"/>
            </a:endParaRPr>
          </a:p>
          <a:p>
            <a:r>
              <a:rPr lang="es-ES_tradnl" sz="2400" b="1" dirty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personalista, </a:t>
            </a:r>
            <a:r>
              <a:rPr lang="es-ES_tradnl" sz="24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comprehensivo</a:t>
            </a:r>
            <a:endParaRPr lang="es-AR" sz="2400" b="1" dirty="0" smtClean="0">
              <a:solidFill>
                <a:srgbClr val="A574B0"/>
              </a:solidFill>
              <a:latin typeface="Gotham HTF" pitchFamily="50" charset="0"/>
              <a:ea typeface="Roboto Slab" pitchFamily="2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0" y="781008"/>
            <a:ext cx="2180679" cy="0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7"/>
          <p:cNvSpPr/>
          <p:nvPr/>
        </p:nvSpPr>
        <p:spPr>
          <a:xfrm>
            <a:off x="1889566" y="469262"/>
            <a:ext cx="640577" cy="640577"/>
          </a:xfrm>
          <a:prstGeom prst="ellipse">
            <a:avLst/>
          </a:prstGeom>
          <a:solidFill>
            <a:srgbClr val="A5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-132348" y="5969485"/>
            <a:ext cx="9144000" cy="813766"/>
          </a:xfrm>
          <a:prstGeom prst="rect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72" y="6003828"/>
            <a:ext cx="791544" cy="93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176825" y="3601245"/>
            <a:ext cx="24301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La S</a:t>
            </a:r>
            <a:r>
              <a:rPr lang="es-ES_tradn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exualidad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condición existencial, humana y cualificadora de la persona. </a:t>
            </a:r>
            <a:endParaRPr lang="es-AR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051238" y="2099194"/>
            <a:ext cx="2960414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convoca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 las distintas áreas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que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integran y requiere un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abordaje </a:t>
            </a:r>
            <a:r>
              <a:rPr lang="es-AR" dirty="0">
                <a:solidFill>
                  <a:srgbClr val="00B0F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educativo </a:t>
            </a:r>
            <a:r>
              <a:rPr lang="es-AR" dirty="0" smtClean="0">
                <a:solidFill>
                  <a:srgbClr val="00B0F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multi</a:t>
            </a:r>
            <a:r>
              <a:rPr lang="es-AR" dirty="0">
                <a:solidFill>
                  <a:srgbClr val="00B0F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inter y </a:t>
            </a:r>
            <a:r>
              <a:rPr lang="es-AR" dirty="0" smtClean="0">
                <a:solidFill>
                  <a:srgbClr val="00B0F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transdisciplinario </a:t>
            </a:r>
            <a:r>
              <a:rPr lang="es-AR" dirty="0">
                <a:solidFill>
                  <a:srgbClr val="00B0F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y complejo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para lograr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el desarrollo pleno </a:t>
            </a: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del </a:t>
            </a:r>
            <a:r>
              <a:rPr lang="es-AR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ser humano. </a:t>
            </a:r>
          </a:p>
        </p:txBody>
      </p:sp>
    </p:spTree>
    <p:extLst>
      <p:ext uri="{BB962C8B-B14F-4D97-AF65-F5344CB8AC3E}">
        <p14:creationId xmlns:p14="http://schemas.microsoft.com/office/powerpoint/2010/main" val="28052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ector recto 35"/>
          <p:cNvCxnSpPr/>
          <p:nvPr/>
        </p:nvCxnSpPr>
        <p:spPr>
          <a:xfrm>
            <a:off x="4562226" y="3765606"/>
            <a:ext cx="740423" cy="967581"/>
          </a:xfrm>
          <a:prstGeom prst="line">
            <a:avLst/>
          </a:prstGeom>
          <a:ln w="57150">
            <a:solidFill>
              <a:srgbClr val="B2B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95884" y="2828282"/>
            <a:ext cx="546251" cy="999158"/>
          </a:xfrm>
          <a:prstGeom prst="line">
            <a:avLst/>
          </a:prstGeom>
          <a:ln w="57150">
            <a:solidFill>
              <a:srgbClr val="B2B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634256" y="1571673"/>
            <a:ext cx="3163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cap="small" dirty="0">
                <a:solidFill>
                  <a:srgbClr val="008FD0"/>
                </a:solidFill>
                <a:latin typeface="Gotham Medium" panose="02000604030000020004" pitchFamily="50" charset="0"/>
                <a:ea typeface="Roboto" panose="02000000000000000000" pitchFamily="2" charset="0"/>
              </a:rPr>
              <a:t>SEXO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533600" y="3283989"/>
            <a:ext cx="2636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su objetivo 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es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la supervivencia filogenética </a:t>
            </a:r>
            <a:endParaRPr lang="es-AR" sz="20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32136" y="2363311"/>
            <a:ext cx="3427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surge del dato biológico </a:t>
            </a:r>
            <a:endParaRPr lang="es-E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s-A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s-AR" sz="16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43570" y="2311804"/>
            <a:ext cx="632389" cy="632389"/>
          </a:xfrm>
          <a:prstGeom prst="ellipse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881733" y="3564855"/>
            <a:ext cx="632389" cy="632389"/>
          </a:xfrm>
          <a:prstGeom prst="ellipse">
            <a:avLst/>
          </a:prstGeom>
          <a:solidFill>
            <a:srgbClr val="1C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2722368" y="469279"/>
            <a:ext cx="8139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¿Qué es la Sexualidad </a:t>
            </a:r>
            <a:r>
              <a:rPr lang="es-ES" sz="24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Humana</a:t>
            </a:r>
            <a:r>
              <a:rPr lang="es-ES" sz="2000" b="1" dirty="0" smtClean="0">
                <a:solidFill>
                  <a:srgbClr val="A574B0"/>
                </a:solidFill>
                <a:latin typeface="Gotham HTF" pitchFamily="50" charset="0"/>
                <a:ea typeface="Roboto Slab" pitchFamily="2" charset="0"/>
              </a:rPr>
              <a:t>?</a:t>
            </a:r>
            <a:endParaRPr lang="es-AR" sz="2400" b="1" dirty="0">
              <a:solidFill>
                <a:srgbClr val="A574B0"/>
              </a:solidFill>
              <a:latin typeface="Gotham HTF" pitchFamily="50" charset="0"/>
              <a:ea typeface="Roboto Slab" pitchFamily="2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0" y="781008"/>
            <a:ext cx="2180679" cy="0"/>
          </a:xfrm>
          <a:prstGeom prst="line">
            <a:avLst/>
          </a:prstGeom>
          <a:ln w="76200">
            <a:solidFill>
              <a:srgbClr val="A574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1889566" y="469262"/>
            <a:ext cx="640577" cy="640577"/>
          </a:xfrm>
          <a:prstGeom prst="ellipse">
            <a:avLst/>
          </a:prstGeom>
          <a:solidFill>
            <a:srgbClr val="A574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5291854" y="1410835"/>
            <a:ext cx="2855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cap="small" dirty="0" smtClean="0">
                <a:solidFill>
                  <a:srgbClr val="008FD0"/>
                </a:solidFill>
                <a:latin typeface="Gotham Medium" panose="02000604030000020004" pitchFamily="50" charset="0"/>
                <a:ea typeface="Roboto" panose="02000000000000000000" pitchFamily="2" charset="0"/>
              </a:rPr>
              <a:t>SEXUALIDAD</a:t>
            </a:r>
            <a:endParaRPr lang="es-AR" b="1" cap="small" dirty="0">
              <a:solidFill>
                <a:srgbClr val="008FD0"/>
              </a:solidFill>
              <a:latin typeface="Gotham Medium" panose="02000604030000020004" pitchFamily="50" charset="0"/>
              <a:ea typeface="Roboto" panose="02000000000000000000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421472" y="1967782"/>
            <a:ext cx="3489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93D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Supera lo biológico, </a:t>
            </a:r>
            <a:r>
              <a:rPr lang="es-ES" dirty="0">
                <a:solidFill>
                  <a:srgbClr val="0093D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 inscribe en el plano de lo simbólico de la experiencia humana misma.</a:t>
            </a:r>
            <a:endParaRPr lang="es-AR" dirty="0">
              <a:solidFill>
                <a:srgbClr val="0093D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s-AR" dirty="0">
              <a:solidFill>
                <a:srgbClr val="0093D3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4141587" y="3168111"/>
            <a:ext cx="632389" cy="632389"/>
          </a:xfrm>
          <a:prstGeom prst="ellipse">
            <a:avLst/>
          </a:prstGeom>
          <a:solidFill>
            <a:srgbClr val="B2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/>
          <p:cNvSpPr/>
          <p:nvPr/>
        </p:nvSpPr>
        <p:spPr>
          <a:xfrm>
            <a:off x="5113285" y="4614829"/>
            <a:ext cx="632389" cy="632389"/>
          </a:xfrm>
          <a:prstGeom prst="ellipse">
            <a:avLst/>
          </a:prstGeom>
          <a:solidFill>
            <a:srgbClr val="1CB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/>
          <p:cNvSpPr/>
          <p:nvPr/>
        </p:nvSpPr>
        <p:spPr>
          <a:xfrm>
            <a:off x="5429480" y="1935579"/>
            <a:ext cx="3481036" cy="1043285"/>
          </a:xfrm>
          <a:prstGeom prst="rect">
            <a:avLst/>
          </a:prstGeom>
          <a:noFill/>
          <a:ln w="28575">
            <a:solidFill>
              <a:srgbClr val="008FD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0" y="6044234"/>
            <a:ext cx="9144000" cy="813766"/>
          </a:xfrm>
          <a:prstGeom prst="rect">
            <a:avLst/>
          </a:prstGeom>
          <a:solidFill>
            <a:srgbClr val="008F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572" y="6003828"/>
            <a:ext cx="791544" cy="935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5075740" y="3411663"/>
            <a:ext cx="3731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/>
              <a:t>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 construye en la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interacción</a:t>
            </a:r>
          </a:p>
          <a:p>
            <a:pPr lvl="0"/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el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entorno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que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rodea</a:t>
            </a:r>
            <a:endParaRPr lang="es-AR" sz="20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45674" y="4287121"/>
            <a:ext cx="33983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diferencia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no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solo de </a:t>
            </a:r>
            <a:endParaRPr lang="es-E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acuerdo a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épocas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históricas</a:t>
            </a: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sino </a:t>
            </a:r>
            <a:r>
              <a:rPr lang="es-E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entre </a:t>
            </a: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los diferentes </a:t>
            </a:r>
          </a:p>
          <a:p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sujetos</a:t>
            </a:r>
            <a:endParaRPr lang="es-AR" sz="2000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2996</TotalTime>
  <Words>1009</Words>
  <Application>Microsoft Office PowerPoint</Application>
  <PresentationFormat>Presentación en pantalla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Gotham Condensed Medium</vt:lpstr>
      <vt:lpstr>Gotham HTF</vt:lpstr>
      <vt:lpstr>Gotham Medium</vt:lpstr>
      <vt:lpstr>Roboto</vt:lpstr>
      <vt:lpstr>Roboto Light</vt:lpstr>
      <vt:lpstr>Roboto Slab</vt:lpstr>
      <vt:lpstr>Wingdings</vt:lpstr>
      <vt:lpstr>Tema de Office</vt:lpstr>
      <vt:lpstr>Orgánico</vt:lpstr>
      <vt:lpstr>Presentación de PowerPoint</vt:lpstr>
      <vt:lpstr>Orientaciones teóricas para el coordinador de las Actividades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Emiliana Garcia</dc:creator>
  <cp:lastModifiedBy>Benjamin BELTRAN</cp:lastModifiedBy>
  <cp:revision>90</cp:revision>
  <dcterms:created xsi:type="dcterms:W3CDTF">2017-09-21T18:05:30Z</dcterms:created>
  <dcterms:modified xsi:type="dcterms:W3CDTF">2018-07-30T14:19:46Z</dcterms:modified>
</cp:coreProperties>
</file>