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3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5"/>
  </p:notesMasterIdLst>
  <p:sldIdLst>
    <p:sldId id="263" r:id="rId2"/>
    <p:sldId id="291" r:id="rId3"/>
    <p:sldId id="368" r:id="rId4"/>
    <p:sldId id="289" r:id="rId5"/>
    <p:sldId id="308" r:id="rId6"/>
    <p:sldId id="310" r:id="rId7"/>
    <p:sldId id="298" r:id="rId8"/>
    <p:sldId id="314" r:id="rId9"/>
    <p:sldId id="315" r:id="rId10"/>
    <p:sldId id="316" r:id="rId11"/>
    <p:sldId id="317" r:id="rId12"/>
    <p:sldId id="319" r:id="rId13"/>
    <p:sldId id="320" r:id="rId14"/>
    <p:sldId id="305" r:id="rId15"/>
    <p:sldId id="307" r:id="rId16"/>
    <p:sldId id="353" r:id="rId17"/>
    <p:sldId id="323" r:id="rId18"/>
    <p:sldId id="344" r:id="rId19"/>
    <p:sldId id="346" r:id="rId20"/>
    <p:sldId id="357" r:id="rId21"/>
    <p:sldId id="364" r:id="rId22"/>
    <p:sldId id="366" r:id="rId23"/>
    <p:sldId id="367" r:id="rId24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98" autoAdjust="0"/>
    <p:restoredTop sz="94660"/>
  </p:normalViewPr>
  <p:slideViewPr>
    <p:cSldViewPr>
      <p:cViewPr varScale="1">
        <p:scale>
          <a:sx n="84" d="100"/>
          <a:sy n="84" d="100"/>
        </p:scale>
        <p:origin x="106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166D59-E0DF-4299-B953-B7C82208793D}" type="doc">
      <dgm:prSet loTypeId="urn:microsoft.com/office/officeart/2005/8/layout/matrix2" loCatId="matrix" qsTypeId="urn:microsoft.com/office/officeart/2005/8/quickstyle/3d1" qsCatId="3D" csTypeId="urn:microsoft.com/office/officeart/2005/8/colors/accent3_1" csCatId="accent3" phldr="1"/>
      <dgm:spPr/>
      <dgm:t>
        <a:bodyPr/>
        <a:lstStyle/>
        <a:p>
          <a:endParaRPr lang="es-AR"/>
        </a:p>
      </dgm:t>
    </dgm:pt>
    <dgm:pt modelId="{FF2C0B9C-126E-428E-A83C-A8C5DD81B156}">
      <dgm:prSet phldrT="[Texto]" custT="1"/>
      <dgm:spPr/>
      <dgm:t>
        <a:bodyPr/>
        <a:lstStyle/>
        <a:p>
          <a:r>
            <a:rPr lang="es-AR" sz="1800" dirty="0" smtClean="0"/>
            <a:t>fortalecimiento de los 4 campos de la formación,</a:t>
          </a:r>
          <a:endParaRPr lang="es-AR" sz="1800" dirty="0"/>
        </a:p>
      </dgm:t>
    </dgm:pt>
    <dgm:pt modelId="{043B46CE-E5EE-49DD-8326-F07C7FE90E6B}" type="parTrans" cxnId="{E16990CA-E464-43B2-9A87-913B6FACEB39}">
      <dgm:prSet/>
      <dgm:spPr/>
      <dgm:t>
        <a:bodyPr/>
        <a:lstStyle/>
        <a:p>
          <a:endParaRPr lang="es-AR"/>
        </a:p>
      </dgm:t>
    </dgm:pt>
    <dgm:pt modelId="{982DE7C5-2D5A-4958-A7F1-0531FB2201D2}" type="sibTrans" cxnId="{E16990CA-E464-43B2-9A87-913B6FACEB39}">
      <dgm:prSet/>
      <dgm:spPr/>
      <dgm:t>
        <a:bodyPr/>
        <a:lstStyle/>
        <a:p>
          <a:endParaRPr lang="es-AR"/>
        </a:p>
      </dgm:t>
    </dgm:pt>
    <dgm:pt modelId="{E2A832DD-0966-4A66-9921-A207A62BDE39}">
      <dgm:prSet phldrT="[Texto]" custT="1"/>
      <dgm:spPr/>
      <dgm:t>
        <a:bodyPr/>
        <a:lstStyle/>
        <a:p>
          <a:r>
            <a:rPr lang="es-AR" sz="1800" dirty="0" smtClean="0"/>
            <a:t>la articulación entre ellos</a:t>
          </a:r>
          <a:endParaRPr lang="es-AR" sz="1800" dirty="0"/>
        </a:p>
      </dgm:t>
    </dgm:pt>
    <dgm:pt modelId="{FFEB392E-E753-4FD0-84B7-21AC7A49B1C4}" type="parTrans" cxnId="{08B969A3-D5F1-41F2-A972-5499BFFE2130}">
      <dgm:prSet/>
      <dgm:spPr/>
      <dgm:t>
        <a:bodyPr/>
        <a:lstStyle/>
        <a:p>
          <a:endParaRPr lang="es-AR"/>
        </a:p>
      </dgm:t>
    </dgm:pt>
    <dgm:pt modelId="{D2DBE059-09D9-4491-A533-D077216EAC26}" type="sibTrans" cxnId="{08B969A3-D5F1-41F2-A972-5499BFFE2130}">
      <dgm:prSet/>
      <dgm:spPr/>
      <dgm:t>
        <a:bodyPr/>
        <a:lstStyle/>
        <a:p>
          <a:endParaRPr lang="es-AR"/>
        </a:p>
      </dgm:t>
    </dgm:pt>
    <dgm:pt modelId="{0DDDFFCE-51D1-4CD1-8300-44263F9E0DAB}">
      <dgm:prSet phldrT="[Texto]" custT="1"/>
      <dgm:spPr/>
      <dgm:t>
        <a:bodyPr/>
        <a:lstStyle/>
        <a:p>
          <a:r>
            <a:rPr lang="es-AR" sz="1800" dirty="0" smtClean="0"/>
            <a:t>la centralidad de la práctica como eje articulador </a:t>
          </a:r>
        </a:p>
      </dgm:t>
    </dgm:pt>
    <dgm:pt modelId="{F419326D-1919-45C2-8974-0BDB8C79D6B8}" type="parTrans" cxnId="{68A323F2-74E7-49B4-B1B6-B2D7DEDF1955}">
      <dgm:prSet/>
      <dgm:spPr/>
      <dgm:t>
        <a:bodyPr/>
        <a:lstStyle/>
        <a:p>
          <a:endParaRPr lang="es-AR"/>
        </a:p>
      </dgm:t>
    </dgm:pt>
    <dgm:pt modelId="{6679D9EC-F7C7-44EF-ADFD-15F0E4737534}" type="sibTrans" cxnId="{68A323F2-74E7-49B4-B1B6-B2D7DEDF1955}">
      <dgm:prSet/>
      <dgm:spPr/>
      <dgm:t>
        <a:bodyPr/>
        <a:lstStyle/>
        <a:p>
          <a:endParaRPr lang="es-AR"/>
        </a:p>
      </dgm:t>
    </dgm:pt>
    <dgm:pt modelId="{5FAC321D-2462-4960-9180-539FFA305A00}">
      <dgm:prSet/>
      <dgm:spPr/>
      <dgm:t>
        <a:bodyPr/>
        <a:lstStyle/>
        <a:p>
          <a:r>
            <a:rPr lang="es-AR" dirty="0" smtClean="0"/>
            <a:t>fortalecimiento del campo de la práctica. </a:t>
          </a:r>
          <a:endParaRPr lang="es-AR" dirty="0"/>
        </a:p>
      </dgm:t>
    </dgm:pt>
    <dgm:pt modelId="{BF5E36A9-C7B2-4A57-8833-183E6BC2D6A2}" type="parTrans" cxnId="{86C9CF16-E765-42F6-8390-8A70CF42C857}">
      <dgm:prSet/>
      <dgm:spPr/>
      <dgm:t>
        <a:bodyPr/>
        <a:lstStyle/>
        <a:p>
          <a:endParaRPr lang="es-AR"/>
        </a:p>
      </dgm:t>
    </dgm:pt>
    <dgm:pt modelId="{036BD3F5-785C-40FF-9965-64B3E1E4FF25}" type="sibTrans" cxnId="{86C9CF16-E765-42F6-8390-8A70CF42C857}">
      <dgm:prSet/>
      <dgm:spPr/>
      <dgm:t>
        <a:bodyPr/>
        <a:lstStyle/>
        <a:p>
          <a:endParaRPr lang="es-AR"/>
        </a:p>
      </dgm:t>
    </dgm:pt>
    <dgm:pt modelId="{00778F27-46E1-4E88-A2C4-DABAA8E608DC}">
      <dgm:prSet/>
      <dgm:spPr/>
      <dgm:t>
        <a:bodyPr/>
        <a:lstStyle/>
        <a:p>
          <a:endParaRPr lang="es-AR"/>
        </a:p>
      </dgm:t>
    </dgm:pt>
    <dgm:pt modelId="{83C760E0-6882-4431-BD8E-F0D77DA74FDD}" type="parTrans" cxnId="{2388BBDE-83FD-43B0-8D24-A5B824D20425}">
      <dgm:prSet/>
      <dgm:spPr/>
      <dgm:t>
        <a:bodyPr/>
        <a:lstStyle/>
        <a:p>
          <a:endParaRPr lang="es-AR"/>
        </a:p>
      </dgm:t>
    </dgm:pt>
    <dgm:pt modelId="{31406EFE-7B86-4AC7-98B6-5B935CD08549}" type="sibTrans" cxnId="{2388BBDE-83FD-43B0-8D24-A5B824D20425}">
      <dgm:prSet/>
      <dgm:spPr/>
      <dgm:t>
        <a:bodyPr/>
        <a:lstStyle/>
        <a:p>
          <a:endParaRPr lang="es-AR"/>
        </a:p>
      </dgm:t>
    </dgm:pt>
    <dgm:pt modelId="{7F72FF53-18F7-498E-8D44-597D12FEBD9A}" type="pres">
      <dgm:prSet presAssocID="{8A166D59-E0DF-4299-B953-B7C82208793D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49AA65DF-3619-4974-9EEB-5CD90BD5DB47}" type="pres">
      <dgm:prSet presAssocID="{8A166D59-E0DF-4299-B953-B7C82208793D}" presName="axisShape" presStyleLbl="bgShp" presStyleIdx="0" presStyleCnt="1"/>
      <dgm:spPr/>
      <dgm:t>
        <a:bodyPr/>
        <a:lstStyle/>
        <a:p>
          <a:endParaRPr lang="es-AR"/>
        </a:p>
      </dgm:t>
    </dgm:pt>
    <dgm:pt modelId="{E420F97A-76B9-4448-8365-64B37A7159FC}" type="pres">
      <dgm:prSet presAssocID="{8A166D59-E0DF-4299-B953-B7C82208793D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D29CE1E-A2D3-4577-A262-7561ED1E9FA0}" type="pres">
      <dgm:prSet presAssocID="{8A166D59-E0DF-4299-B953-B7C82208793D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C4B4FBB-FC8F-4BD3-8665-B06845C086A2}" type="pres">
      <dgm:prSet presAssocID="{8A166D59-E0DF-4299-B953-B7C82208793D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E2F1F17-6594-40FC-B76E-0FD47A90D5D6}" type="pres">
      <dgm:prSet presAssocID="{8A166D59-E0DF-4299-B953-B7C82208793D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05EFD4F6-154D-46C1-A353-541805C9C507}" type="presOf" srcId="{E2A832DD-0966-4A66-9921-A207A62BDE39}" destId="{CD29CE1E-A2D3-4577-A262-7561ED1E9FA0}" srcOrd="0" destOrd="0" presId="urn:microsoft.com/office/officeart/2005/8/layout/matrix2"/>
    <dgm:cxn modelId="{82E73AC6-9B85-416A-9D31-608760C05490}" type="presOf" srcId="{0DDDFFCE-51D1-4CD1-8300-44263F9E0DAB}" destId="{0C4B4FBB-FC8F-4BD3-8665-B06845C086A2}" srcOrd="0" destOrd="0" presId="urn:microsoft.com/office/officeart/2005/8/layout/matrix2"/>
    <dgm:cxn modelId="{35CD0FA1-FB05-4C67-9AC8-523268B1FAF7}" type="presOf" srcId="{FF2C0B9C-126E-428E-A83C-A8C5DD81B156}" destId="{E420F97A-76B9-4448-8365-64B37A7159FC}" srcOrd="0" destOrd="0" presId="urn:microsoft.com/office/officeart/2005/8/layout/matrix2"/>
    <dgm:cxn modelId="{6D13E9CB-5B78-42FA-A069-FD96BB228A2F}" type="presOf" srcId="{5FAC321D-2462-4960-9180-539FFA305A00}" destId="{FE2F1F17-6594-40FC-B76E-0FD47A90D5D6}" srcOrd="0" destOrd="0" presId="urn:microsoft.com/office/officeart/2005/8/layout/matrix2"/>
    <dgm:cxn modelId="{2388BBDE-83FD-43B0-8D24-A5B824D20425}" srcId="{8A166D59-E0DF-4299-B953-B7C82208793D}" destId="{00778F27-46E1-4E88-A2C4-DABAA8E608DC}" srcOrd="4" destOrd="0" parTransId="{83C760E0-6882-4431-BD8E-F0D77DA74FDD}" sibTransId="{31406EFE-7B86-4AC7-98B6-5B935CD08549}"/>
    <dgm:cxn modelId="{08B969A3-D5F1-41F2-A972-5499BFFE2130}" srcId="{8A166D59-E0DF-4299-B953-B7C82208793D}" destId="{E2A832DD-0966-4A66-9921-A207A62BDE39}" srcOrd="1" destOrd="0" parTransId="{FFEB392E-E753-4FD0-84B7-21AC7A49B1C4}" sibTransId="{D2DBE059-09D9-4491-A533-D077216EAC26}"/>
    <dgm:cxn modelId="{86C9CF16-E765-42F6-8390-8A70CF42C857}" srcId="{8A166D59-E0DF-4299-B953-B7C82208793D}" destId="{5FAC321D-2462-4960-9180-539FFA305A00}" srcOrd="3" destOrd="0" parTransId="{BF5E36A9-C7B2-4A57-8833-183E6BC2D6A2}" sibTransId="{036BD3F5-785C-40FF-9965-64B3E1E4FF25}"/>
    <dgm:cxn modelId="{68A323F2-74E7-49B4-B1B6-B2D7DEDF1955}" srcId="{8A166D59-E0DF-4299-B953-B7C82208793D}" destId="{0DDDFFCE-51D1-4CD1-8300-44263F9E0DAB}" srcOrd="2" destOrd="0" parTransId="{F419326D-1919-45C2-8974-0BDB8C79D6B8}" sibTransId="{6679D9EC-F7C7-44EF-ADFD-15F0E4737534}"/>
    <dgm:cxn modelId="{E16990CA-E464-43B2-9A87-913B6FACEB39}" srcId="{8A166D59-E0DF-4299-B953-B7C82208793D}" destId="{FF2C0B9C-126E-428E-A83C-A8C5DD81B156}" srcOrd="0" destOrd="0" parTransId="{043B46CE-E5EE-49DD-8326-F07C7FE90E6B}" sibTransId="{982DE7C5-2D5A-4958-A7F1-0531FB2201D2}"/>
    <dgm:cxn modelId="{8DFDBD93-4017-442A-8049-7C20E1DF617F}" type="presOf" srcId="{8A166D59-E0DF-4299-B953-B7C82208793D}" destId="{7F72FF53-18F7-498E-8D44-597D12FEBD9A}" srcOrd="0" destOrd="0" presId="urn:microsoft.com/office/officeart/2005/8/layout/matrix2"/>
    <dgm:cxn modelId="{6E0AB42E-59DB-49E8-9AAF-53C88ABD20EC}" type="presParOf" srcId="{7F72FF53-18F7-498E-8D44-597D12FEBD9A}" destId="{49AA65DF-3619-4974-9EEB-5CD90BD5DB47}" srcOrd="0" destOrd="0" presId="urn:microsoft.com/office/officeart/2005/8/layout/matrix2"/>
    <dgm:cxn modelId="{8E584600-E344-4510-9A1B-A0350E8B6252}" type="presParOf" srcId="{7F72FF53-18F7-498E-8D44-597D12FEBD9A}" destId="{E420F97A-76B9-4448-8365-64B37A7159FC}" srcOrd="1" destOrd="0" presId="urn:microsoft.com/office/officeart/2005/8/layout/matrix2"/>
    <dgm:cxn modelId="{EAACEE54-9832-498A-90A5-B8BC9DBA8EC0}" type="presParOf" srcId="{7F72FF53-18F7-498E-8D44-597D12FEBD9A}" destId="{CD29CE1E-A2D3-4577-A262-7561ED1E9FA0}" srcOrd="2" destOrd="0" presId="urn:microsoft.com/office/officeart/2005/8/layout/matrix2"/>
    <dgm:cxn modelId="{D4E1FE7B-C7F6-40F4-97DC-541983080794}" type="presParOf" srcId="{7F72FF53-18F7-498E-8D44-597D12FEBD9A}" destId="{0C4B4FBB-FC8F-4BD3-8665-B06845C086A2}" srcOrd="3" destOrd="0" presId="urn:microsoft.com/office/officeart/2005/8/layout/matrix2"/>
    <dgm:cxn modelId="{0A488F0D-DBF6-4C4E-A29A-1D5CE1F671E7}" type="presParOf" srcId="{7F72FF53-18F7-498E-8D44-597D12FEBD9A}" destId="{FE2F1F17-6594-40FC-B76E-0FD47A90D5D6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1E882FE-16BF-4658-85AF-94E24B99B765}" type="doc">
      <dgm:prSet loTypeId="urn:microsoft.com/office/officeart/2005/8/layout/vList2" loCatId="list" qsTypeId="urn:microsoft.com/office/officeart/2005/8/quickstyle/3d3" qsCatId="3D" csTypeId="urn:microsoft.com/office/officeart/2005/8/colors/accent3_3" csCatId="accent3" phldr="1"/>
      <dgm:spPr/>
      <dgm:t>
        <a:bodyPr/>
        <a:lstStyle/>
        <a:p>
          <a:endParaRPr lang="es-AR"/>
        </a:p>
      </dgm:t>
    </dgm:pt>
    <dgm:pt modelId="{9B550377-B664-4787-9F81-4B43657BDF63}">
      <dgm:prSet phldrT="[Texto]" custT="1"/>
      <dgm:spPr/>
      <dgm:t>
        <a:bodyPr/>
        <a:lstStyle/>
        <a:p>
          <a:r>
            <a:rPr lang="es-AR" sz="1800" b="1" dirty="0" smtClean="0"/>
            <a:t>Problematización sobre la temática experiencias literarias y biblioteca. </a:t>
          </a:r>
          <a:r>
            <a:rPr lang="es-AR" sz="1800" dirty="0" smtClean="0"/>
            <a:t>Para generar un debate sobre:</a:t>
          </a:r>
          <a:endParaRPr lang="es-AR" sz="1800" dirty="0"/>
        </a:p>
      </dgm:t>
    </dgm:pt>
    <dgm:pt modelId="{9B350541-B0A5-4224-8F7F-2E90B41CAE20}" type="parTrans" cxnId="{E87CEE5A-DF35-4C90-9DC1-6E3FACDA146E}">
      <dgm:prSet/>
      <dgm:spPr/>
      <dgm:t>
        <a:bodyPr/>
        <a:lstStyle/>
        <a:p>
          <a:endParaRPr lang="es-AR"/>
        </a:p>
      </dgm:t>
    </dgm:pt>
    <dgm:pt modelId="{D355943E-D1B2-4BF8-9628-1E49A38D1459}" type="sibTrans" cxnId="{E87CEE5A-DF35-4C90-9DC1-6E3FACDA146E}">
      <dgm:prSet/>
      <dgm:spPr/>
      <dgm:t>
        <a:bodyPr/>
        <a:lstStyle/>
        <a:p>
          <a:endParaRPr lang="es-AR"/>
        </a:p>
      </dgm:t>
    </dgm:pt>
    <dgm:pt modelId="{55DC93EF-BD60-41CC-87CF-9B19DB1AEF4C}">
      <dgm:prSet phldrT="[Texto]" custT="1"/>
      <dgm:spPr/>
      <dgm:t>
        <a:bodyPr/>
        <a:lstStyle/>
        <a:p>
          <a:r>
            <a:rPr lang="es-AR" sz="1800" dirty="0" smtClean="0"/>
            <a:t>Realizar en forma conjunta un Plan de Trabajo que incluya el diseño y desarrollo de talleres literarios, de lectura y escritura creativa, encuentros con autores y/o narradores,.</a:t>
          </a:r>
          <a:endParaRPr lang="es-AR" sz="2000" b="1" dirty="0"/>
        </a:p>
      </dgm:t>
    </dgm:pt>
    <dgm:pt modelId="{5F06C3EF-240E-4664-8692-9DE3042673CE}" type="parTrans" cxnId="{6A4BF00C-B256-42D7-A7A3-6AEEE57A7B1D}">
      <dgm:prSet/>
      <dgm:spPr/>
      <dgm:t>
        <a:bodyPr/>
        <a:lstStyle/>
        <a:p>
          <a:endParaRPr lang="es-AR"/>
        </a:p>
      </dgm:t>
    </dgm:pt>
    <dgm:pt modelId="{0017071B-96EB-4E78-B7BB-905AB0577CDF}" type="sibTrans" cxnId="{6A4BF00C-B256-42D7-A7A3-6AEEE57A7B1D}">
      <dgm:prSet/>
      <dgm:spPr/>
      <dgm:t>
        <a:bodyPr/>
        <a:lstStyle/>
        <a:p>
          <a:endParaRPr lang="es-AR"/>
        </a:p>
      </dgm:t>
    </dgm:pt>
    <dgm:pt modelId="{DE76DD87-DB3F-438E-8E7D-8747D1888DF3}">
      <dgm:prSet phldrT="[Texto]" custT="1"/>
      <dgm:spPr/>
      <dgm:t>
        <a:bodyPr/>
        <a:lstStyle/>
        <a:p>
          <a:r>
            <a:rPr lang="es-AR" sz="1800" dirty="0" smtClean="0"/>
            <a:t>Conformar grupos de reflexión con estudiantes y profesores de los distintos </a:t>
          </a:r>
          <a:r>
            <a:rPr lang="es-AR" sz="1800" dirty="0" err="1" smtClean="0"/>
            <a:t>areas</a:t>
          </a:r>
          <a:r>
            <a:rPr lang="es-AR" sz="1800" dirty="0" smtClean="0"/>
            <a:t>  y disciplinas en los que se analice la propuesta actual de la biblioteca y se diseñen propuestas que permitan un acercamiento de los estudiantes a la biblioteca</a:t>
          </a:r>
          <a:endParaRPr lang="es-AR" sz="1800" b="1" dirty="0"/>
        </a:p>
      </dgm:t>
    </dgm:pt>
    <dgm:pt modelId="{0034AB2A-A3A0-4440-928D-924A85CD9763}" type="parTrans" cxnId="{A1E0B115-8009-40FC-AAD5-B4A195C82CE9}">
      <dgm:prSet/>
      <dgm:spPr/>
      <dgm:t>
        <a:bodyPr/>
        <a:lstStyle/>
        <a:p>
          <a:endParaRPr lang="es-AR"/>
        </a:p>
      </dgm:t>
    </dgm:pt>
    <dgm:pt modelId="{1A829021-19B5-45E9-AA44-9D9D0E4BD672}" type="sibTrans" cxnId="{A1E0B115-8009-40FC-AAD5-B4A195C82CE9}">
      <dgm:prSet/>
      <dgm:spPr/>
      <dgm:t>
        <a:bodyPr/>
        <a:lstStyle/>
        <a:p>
          <a:endParaRPr lang="es-AR"/>
        </a:p>
      </dgm:t>
    </dgm:pt>
    <dgm:pt modelId="{148058A1-D1D8-47CB-B802-4381A1CA5E95}">
      <dgm:prSet phldrT="[Texto]" custT="1"/>
      <dgm:spPr/>
      <dgm:t>
        <a:bodyPr/>
        <a:lstStyle/>
        <a:p>
          <a:r>
            <a:rPr lang="es-AR" sz="1800" dirty="0" smtClean="0"/>
            <a:t>La incidencia de la experiencia de la lectura literaria en la construcción de la subjetividad </a:t>
          </a:r>
          <a:endParaRPr lang="es-AR" sz="2000" b="1" dirty="0"/>
        </a:p>
      </dgm:t>
    </dgm:pt>
    <dgm:pt modelId="{34768A0E-ACFC-406C-8912-E69046D22872}" type="parTrans" cxnId="{947139C1-CD2D-4505-B46C-99A218D9388A}">
      <dgm:prSet/>
      <dgm:spPr/>
      <dgm:t>
        <a:bodyPr/>
        <a:lstStyle/>
        <a:p>
          <a:endParaRPr lang="es-AR"/>
        </a:p>
      </dgm:t>
    </dgm:pt>
    <dgm:pt modelId="{02443EDC-896B-4D42-A4B4-E5A1E11D60A5}" type="sibTrans" cxnId="{947139C1-CD2D-4505-B46C-99A218D9388A}">
      <dgm:prSet/>
      <dgm:spPr/>
      <dgm:t>
        <a:bodyPr/>
        <a:lstStyle/>
        <a:p>
          <a:endParaRPr lang="es-AR"/>
        </a:p>
      </dgm:t>
    </dgm:pt>
    <dgm:pt modelId="{EFBBC3C9-B5A5-4D9B-B52A-5C46067D20EB}">
      <dgm:prSet custT="1"/>
      <dgm:spPr/>
      <dgm:t>
        <a:bodyPr/>
        <a:lstStyle/>
        <a:p>
          <a:r>
            <a:rPr lang="es-AR" sz="1800" dirty="0" smtClean="0"/>
            <a:t>La necesidad de orientación y acompañamiento a los estudiantes por parte del bibliotecario/docente para acercarse a textos pertinentes y plantear claves de lectura. </a:t>
          </a:r>
          <a:endParaRPr lang="es-AR" sz="1800" dirty="0"/>
        </a:p>
      </dgm:t>
    </dgm:pt>
    <dgm:pt modelId="{9A54867B-CAAA-4825-9461-D70EA5DBC989}" type="parTrans" cxnId="{5B6312DF-9718-4E1B-9DA7-EE116E0A37A5}">
      <dgm:prSet/>
      <dgm:spPr/>
      <dgm:t>
        <a:bodyPr/>
        <a:lstStyle/>
        <a:p>
          <a:endParaRPr lang="es-AR"/>
        </a:p>
      </dgm:t>
    </dgm:pt>
    <dgm:pt modelId="{53F25938-22F8-44FB-89B4-62D407D35DAC}" type="sibTrans" cxnId="{5B6312DF-9718-4E1B-9DA7-EE116E0A37A5}">
      <dgm:prSet/>
      <dgm:spPr/>
      <dgm:t>
        <a:bodyPr/>
        <a:lstStyle/>
        <a:p>
          <a:endParaRPr lang="es-AR"/>
        </a:p>
      </dgm:t>
    </dgm:pt>
    <dgm:pt modelId="{5CE5E82F-E00D-46FF-9C61-FC500D3880D6}">
      <dgm:prSet custT="1"/>
      <dgm:spPr/>
      <dgm:t>
        <a:bodyPr/>
        <a:lstStyle/>
        <a:p>
          <a:endParaRPr lang="es-AR" sz="2000" dirty="0"/>
        </a:p>
      </dgm:t>
    </dgm:pt>
    <dgm:pt modelId="{01C738F4-89BA-4351-90D9-AB8F08839AFE}" type="parTrans" cxnId="{B6BC8117-FBF2-4780-9D6B-0D0F3BBF1A74}">
      <dgm:prSet/>
      <dgm:spPr/>
      <dgm:t>
        <a:bodyPr/>
        <a:lstStyle/>
        <a:p>
          <a:endParaRPr lang="es-AR"/>
        </a:p>
      </dgm:t>
    </dgm:pt>
    <dgm:pt modelId="{33EE56A4-2B36-41DC-B442-1E9E2D493174}" type="sibTrans" cxnId="{B6BC8117-FBF2-4780-9D6B-0D0F3BBF1A74}">
      <dgm:prSet/>
      <dgm:spPr/>
      <dgm:t>
        <a:bodyPr/>
        <a:lstStyle/>
        <a:p>
          <a:endParaRPr lang="es-AR"/>
        </a:p>
      </dgm:t>
    </dgm:pt>
    <dgm:pt modelId="{75BED396-AE70-465B-8B32-12F136965142}">
      <dgm:prSet phldrT="[Texto]" custT="1"/>
      <dgm:spPr/>
      <dgm:t>
        <a:bodyPr/>
        <a:lstStyle/>
        <a:p>
          <a:endParaRPr lang="es-AR" sz="2000" b="1" dirty="0"/>
        </a:p>
      </dgm:t>
    </dgm:pt>
    <dgm:pt modelId="{B58DBDC8-EC02-4237-9FC4-B70D790D444B}" type="parTrans" cxnId="{6F7B6F8E-456C-4A25-9653-E7C4B9DA9BA1}">
      <dgm:prSet/>
      <dgm:spPr/>
      <dgm:t>
        <a:bodyPr/>
        <a:lstStyle/>
        <a:p>
          <a:endParaRPr lang="es-AR"/>
        </a:p>
      </dgm:t>
    </dgm:pt>
    <dgm:pt modelId="{8DECBC88-2733-462C-A870-73D468FA5310}" type="sibTrans" cxnId="{6F7B6F8E-456C-4A25-9653-E7C4B9DA9BA1}">
      <dgm:prSet/>
      <dgm:spPr/>
      <dgm:t>
        <a:bodyPr/>
        <a:lstStyle/>
        <a:p>
          <a:endParaRPr lang="es-AR"/>
        </a:p>
      </dgm:t>
    </dgm:pt>
    <dgm:pt modelId="{A0E4BEA4-158D-4B0B-B0DE-89B098A81F6A}">
      <dgm:prSet phldrT="[Texto]" custT="1"/>
      <dgm:spPr/>
      <dgm:t>
        <a:bodyPr/>
        <a:lstStyle/>
        <a:p>
          <a:endParaRPr lang="es-AR" sz="2000" b="1" dirty="0"/>
        </a:p>
      </dgm:t>
    </dgm:pt>
    <dgm:pt modelId="{7F302DF7-6F2C-4ED6-B526-C54121896C52}" type="parTrans" cxnId="{420C8DD8-8846-4A95-AA48-1B11D9E98F6B}">
      <dgm:prSet/>
      <dgm:spPr/>
      <dgm:t>
        <a:bodyPr/>
        <a:lstStyle/>
        <a:p>
          <a:endParaRPr lang="es-AR"/>
        </a:p>
      </dgm:t>
    </dgm:pt>
    <dgm:pt modelId="{B628B35D-5720-4B48-A646-E93A7BEAD13E}" type="sibTrans" cxnId="{420C8DD8-8846-4A95-AA48-1B11D9E98F6B}">
      <dgm:prSet/>
      <dgm:spPr/>
      <dgm:t>
        <a:bodyPr/>
        <a:lstStyle/>
        <a:p>
          <a:endParaRPr lang="es-AR"/>
        </a:p>
      </dgm:t>
    </dgm:pt>
    <dgm:pt modelId="{95530BCF-23B7-47C0-BADA-5CF9B5FC7729}" type="pres">
      <dgm:prSet presAssocID="{41E882FE-16BF-4658-85AF-94E24B99B76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8FF4EC88-B31D-4465-9706-72CF9BEECA72}" type="pres">
      <dgm:prSet presAssocID="{9B550377-B664-4787-9F81-4B43657BDF63}" presName="parentText" presStyleLbl="node1" presStyleIdx="0" presStyleCnt="2" custScaleY="102245" custLinFactNeighborY="9951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29293C1-E060-4856-B9F3-820F4A4FAC47}" type="pres">
      <dgm:prSet presAssocID="{9B550377-B664-4787-9F81-4B43657BDF6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B6BCE08-BDE7-44FE-9A38-CF108648629B}" type="pres">
      <dgm:prSet presAssocID="{DE76DD87-DB3F-438E-8E7D-8747D1888DF3}" presName="parentText" presStyleLbl="node1" presStyleIdx="1" presStyleCnt="2" custScaleY="134836" custLinFactNeighborY="-14520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5CF1904-0C4E-49DC-B32E-833F87532668}" type="pres">
      <dgm:prSet presAssocID="{DE76DD87-DB3F-438E-8E7D-8747D1888DF3}" presName="childText" presStyleLbl="revTx" presStyleIdx="1" presStyleCnt="2" custLinFactNeighborY="-3228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E9EF0ECF-4FA3-4ECB-BBAA-41127CF5EA61}" type="presOf" srcId="{41E882FE-16BF-4658-85AF-94E24B99B765}" destId="{95530BCF-23B7-47C0-BADA-5CF9B5FC7729}" srcOrd="0" destOrd="0" presId="urn:microsoft.com/office/officeart/2005/8/layout/vList2"/>
    <dgm:cxn modelId="{40D7E720-7FBE-42D2-8414-262037B075A7}" type="presOf" srcId="{EFBBC3C9-B5A5-4D9B-B52A-5C46067D20EB}" destId="{E29293C1-E060-4856-B9F3-820F4A4FAC47}" srcOrd="0" destOrd="2" presId="urn:microsoft.com/office/officeart/2005/8/layout/vList2"/>
    <dgm:cxn modelId="{A1E0B115-8009-40FC-AAD5-B4A195C82CE9}" srcId="{41E882FE-16BF-4658-85AF-94E24B99B765}" destId="{DE76DD87-DB3F-438E-8E7D-8747D1888DF3}" srcOrd="1" destOrd="0" parTransId="{0034AB2A-A3A0-4440-928D-924A85CD9763}" sibTransId="{1A829021-19B5-45E9-AA44-9D9D0E4BD672}"/>
    <dgm:cxn modelId="{B6BC8117-FBF2-4780-9D6B-0D0F3BBF1A74}" srcId="{9B550377-B664-4787-9F81-4B43657BDF63}" destId="{5CE5E82F-E00D-46FF-9C61-FC500D3880D6}" srcOrd="3" destOrd="0" parTransId="{01C738F4-89BA-4351-90D9-AB8F08839AFE}" sibTransId="{33EE56A4-2B36-41DC-B442-1E9E2D493174}"/>
    <dgm:cxn modelId="{E9A795FE-5AA2-483C-8A6F-71DA1BC647B2}" type="presOf" srcId="{DE76DD87-DB3F-438E-8E7D-8747D1888DF3}" destId="{8B6BCE08-BDE7-44FE-9A38-CF108648629B}" srcOrd="0" destOrd="0" presId="urn:microsoft.com/office/officeart/2005/8/layout/vList2"/>
    <dgm:cxn modelId="{91023EFC-D591-49CB-A8D1-6F97BD38DDFF}" type="presOf" srcId="{5CE5E82F-E00D-46FF-9C61-FC500D3880D6}" destId="{E29293C1-E060-4856-B9F3-820F4A4FAC47}" srcOrd="0" destOrd="3" presId="urn:microsoft.com/office/officeart/2005/8/layout/vList2"/>
    <dgm:cxn modelId="{30E984C6-015B-4937-AD48-B368E3664305}" type="presOf" srcId="{148058A1-D1D8-47CB-B802-4381A1CA5E95}" destId="{E29293C1-E060-4856-B9F3-820F4A4FAC47}" srcOrd="0" destOrd="1" presId="urn:microsoft.com/office/officeart/2005/8/layout/vList2"/>
    <dgm:cxn modelId="{420C8DD8-8846-4A95-AA48-1B11D9E98F6B}" srcId="{DE76DD87-DB3F-438E-8E7D-8747D1888DF3}" destId="{A0E4BEA4-158D-4B0B-B0DE-89B098A81F6A}" srcOrd="0" destOrd="0" parTransId="{7F302DF7-6F2C-4ED6-B526-C54121896C52}" sibTransId="{B628B35D-5720-4B48-A646-E93A7BEAD13E}"/>
    <dgm:cxn modelId="{6A4BF00C-B256-42D7-A7A3-6AEEE57A7B1D}" srcId="{DE76DD87-DB3F-438E-8E7D-8747D1888DF3}" destId="{55DC93EF-BD60-41CC-87CF-9B19DB1AEF4C}" srcOrd="1" destOrd="0" parTransId="{5F06C3EF-240E-4664-8692-9DE3042673CE}" sibTransId="{0017071B-96EB-4E78-B7BB-905AB0577CDF}"/>
    <dgm:cxn modelId="{E87CEE5A-DF35-4C90-9DC1-6E3FACDA146E}" srcId="{41E882FE-16BF-4658-85AF-94E24B99B765}" destId="{9B550377-B664-4787-9F81-4B43657BDF63}" srcOrd="0" destOrd="0" parTransId="{9B350541-B0A5-4224-8F7F-2E90B41CAE20}" sibTransId="{D355943E-D1B2-4BF8-9628-1E49A38D1459}"/>
    <dgm:cxn modelId="{FD669731-A2EF-4411-9BBD-8D83B497818C}" type="presOf" srcId="{9B550377-B664-4787-9F81-4B43657BDF63}" destId="{8FF4EC88-B31D-4465-9706-72CF9BEECA72}" srcOrd="0" destOrd="0" presId="urn:microsoft.com/office/officeart/2005/8/layout/vList2"/>
    <dgm:cxn modelId="{5B6312DF-9718-4E1B-9DA7-EE116E0A37A5}" srcId="{9B550377-B664-4787-9F81-4B43657BDF63}" destId="{EFBBC3C9-B5A5-4D9B-B52A-5C46067D20EB}" srcOrd="2" destOrd="0" parTransId="{9A54867B-CAAA-4825-9461-D70EA5DBC989}" sibTransId="{53F25938-22F8-44FB-89B4-62D407D35DAC}"/>
    <dgm:cxn modelId="{DA7175DD-4D21-419A-8DFA-E3E7751E10D4}" type="presOf" srcId="{A0E4BEA4-158D-4B0B-B0DE-89B098A81F6A}" destId="{95CF1904-0C4E-49DC-B32E-833F87532668}" srcOrd="0" destOrd="0" presId="urn:microsoft.com/office/officeart/2005/8/layout/vList2"/>
    <dgm:cxn modelId="{DB511C8A-5213-4890-85C5-32BBA41428D7}" type="presOf" srcId="{75BED396-AE70-465B-8B32-12F136965142}" destId="{E29293C1-E060-4856-B9F3-820F4A4FAC47}" srcOrd="0" destOrd="0" presId="urn:microsoft.com/office/officeart/2005/8/layout/vList2"/>
    <dgm:cxn modelId="{9942D428-2BC4-4F59-94B6-089248B240B5}" type="presOf" srcId="{55DC93EF-BD60-41CC-87CF-9B19DB1AEF4C}" destId="{95CF1904-0C4E-49DC-B32E-833F87532668}" srcOrd="0" destOrd="1" presId="urn:microsoft.com/office/officeart/2005/8/layout/vList2"/>
    <dgm:cxn modelId="{947139C1-CD2D-4505-B46C-99A218D9388A}" srcId="{9B550377-B664-4787-9F81-4B43657BDF63}" destId="{148058A1-D1D8-47CB-B802-4381A1CA5E95}" srcOrd="1" destOrd="0" parTransId="{34768A0E-ACFC-406C-8912-E69046D22872}" sibTransId="{02443EDC-896B-4D42-A4B4-E5A1E11D60A5}"/>
    <dgm:cxn modelId="{6F7B6F8E-456C-4A25-9653-E7C4B9DA9BA1}" srcId="{9B550377-B664-4787-9F81-4B43657BDF63}" destId="{75BED396-AE70-465B-8B32-12F136965142}" srcOrd="0" destOrd="0" parTransId="{B58DBDC8-EC02-4237-9FC4-B70D790D444B}" sibTransId="{8DECBC88-2733-462C-A870-73D468FA5310}"/>
    <dgm:cxn modelId="{51C0C1F7-49BB-4B74-810A-8752F358E42D}" type="presParOf" srcId="{95530BCF-23B7-47C0-BADA-5CF9B5FC7729}" destId="{8FF4EC88-B31D-4465-9706-72CF9BEECA72}" srcOrd="0" destOrd="0" presId="urn:microsoft.com/office/officeart/2005/8/layout/vList2"/>
    <dgm:cxn modelId="{BF2D840F-D62D-4A10-B77A-6630F3EE0937}" type="presParOf" srcId="{95530BCF-23B7-47C0-BADA-5CF9B5FC7729}" destId="{E29293C1-E060-4856-B9F3-820F4A4FAC47}" srcOrd="1" destOrd="0" presId="urn:microsoft.com/office/officeart/2005/8/layout/vList2"/>
    <dgm:cxn modelId="{F41B7369-B7F4-423A-8841-28E87533AC50}" type="presParOf" srcId="{95530BCF-23B7-47C0-BADA-5CF9B5FC7729}" destId="{8B6BCE08-BDE7-44FE-9A38-CF108648629B}" srcOrd="2" destOrd="0" presId="urn:microsoft.com/office/officeart/2005/8/layout/vList2"/>
    <dgm:cxn modelId="{67072617-52C0-4CF2-9152-3B55FAA56B12}" type="presParOf" srcId="{95530BCF-23B7-47C0-BADA-5CF9B5FC7729}" destId="{95CF1904-0C4E-49DC-B32E-833F8753266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ACCAD0-7053-4CDE-A285-FF10225E55C5}" type="doc">
      <dgm:prSet loTypeId="urn:microsoft.com/office/officeart/2008/layout/VerticalCurvedList" loCatId="list" qsTypeId="urn:microsoft.com/office/officeart/2005/8/quickstyle/simple5" qsCatId="simple" csTypeId="urn:microsoft.com/office/officeart/2005/8/colors/accent3_1" csCatId="accent3" phldr="1"/>
      <dgm:spPr/>
      <dgm:t>
        <a:bodyPr/>
        <a:lstStyle/>
        <a:p>
          <a:endParaRPr lang="es-AR"/>
        </a:p>
      </dgm:t>
    </dgm:pt>
    <dgm:pt modelId="{ECB220EB-C4FB-4717-A054-AAF2457A7FE4}">
      <dgm:prSet/>
      <dgm:spPr/>
      <dgm:t>
        <a:bodyPr/>
        <a:lstStyle/>
        <a:p>
          <a:r>
            <a:rPr lang="es-AR" dirty="0" smtClean="0"/>
            <a:t>a. Revisar y analizar los contenidos y su progresión, en las diferentes unidades curriculares. Definir lo específico de cada unidad curricular</a:t>
          </a:r>
        </a:p>
      </dgm:t>
    </dgm:pt>
    <dgm:pt modelId="{42EC8EEB-5EC6-4297-A91E-EF5A943A57C8}" type="parTrans" cxnId="{B2254AAB-DCC6-46C1-B8E4-63B9853EA13E}">
      <dgm:prSet/>
      <dgm:spPr/>
      <dgm:t>
        <a:bodyPr/>
        <a:lstStyle/>
        <a:p>
          <a:endParaRPr lang="es-AR"/>
        </a:p>
      </dgm:t>
    </dgm:pt>
    <dgm:pt modelId="{D510EAEB-E22D-415A-BB94-3527F74E88E5}" type="sibTrans" cxnId="{B2254AAB-DCC6-46C1-B8E4-63B9853EA13E}">
      <dgm:prSet/>
      <dgm:spPr/>
      <dgm:t>
        <a:bodyPr/>
        <a:lstStyle/>
        <a:p>
          <a:endParaRPr lang="es-AR"/>
        </a:p>
      </dgm:t>
    </dgm:pt>
    <dgm:pt modelId="{E79DA6E5-AD30-46F5-9052-8785E09F6144}">
      <dgm:prSet/>
      <dgm:spPr/>
      <dgm:t>
        <a:bodyPr/>
        <a:lstStyle/>
        <a:p>
          <a:r>
            <a:rPr lang="es-AR" dirty="0" smtClean="0"/>
            <a:t>b. Retomar las capacidades, y analizar los aportes de las distintas unidades curriculares y del campo de la práctica</a:t>
          </a:r>
          <a:endParaRPr lang="es-AR" dirty="0"/>
        </a:p>
      </dgm:t>
    </dgm:pt>
    <dgm:pt modelId="{D67EDE2C-E22E-4A91-9D3F-B9FD86533257}" type="parTrans" cxnId="{DC8FDB80-17DC-4092-8F56-4479E2B3F3DE}">
      <dgm:prSet/>
      <dgm:spPr/>
      <dgm:t>
        <a:bodyPr/>
        <a:lstStyle/>
        <a:p>
          <a:endParaRPr lang="es-AR"/>
        </a:p>
      </dgm:t>
    </dgm:pt>
    <dgm:pt modelId="{80B7FE03-57F1-4071-BD29-F1724E926792}" type="sibTrans" cxnId="{DC8FDB80-17DC-4092-8F56-4479E2B3F3DE}">
      <dgm:prSet/>
      <dgm:spPr/>
      <dgm:t>
        <a:bodyPr/>
        <a:lstStyle/>
        <a:p>
          <a:endParaRPr lang="es-AR"/>
        </a:p>
      </dgm:t>
    </dgm:pt>
    <dgm:pt modelId="{F2CA280C-0BDF-411E-AAA5-E422C40E3C6B}">
      <dgm:prSet/>
      <dgm:spPr/>
      <dgm:t>
        <a:bodyPr/>
        <a:lstStyle/>
        <a:p>
          <a:r>
            <a:rPr lang="es-AR" smtClean="0"/>
            <a:t>c. Acordar criterios de evaluación y estrategias de enseñanza propias de este campo. </a:t>
          </a:r>
          <a:endParaRPr lang="es-AR" dirty="0"/>
        </a:p>
      </dgm:t>
    </dgm:pt>
    <dgm:pt modelId="{CCA97751-26B5-4162-9DB5-4710C4BBC74A}" type="parTrans" cxnId="{D7671C34-CB17-475B-82DE-88CD1AB70354}">
      <dgm:prSet/>
      <dgm:spPr/>
      <dgm:t>
        <a:bodyPr/>
        <a:lstStyle/>
        <a:p>
          <a:endParaRPr lang="es-AR"/>
        </a:p>
      </dgm:t>
    </dgm:pt>
    <dgm:pt modelId="{08B75866-8C3D-4DBB-8DA2-65A9245FAF9C}" type="sibTrans" cxnId="{D7671C34-CB17-475B-82DE-88CD1AB70354}">
      <dgm:prSet/>
      <dgm:spPr/>
      <dgm:t>
        <a:bodyPr/>
        <a:lstStyle/>
        <a:p>
          <a:endParaRPr lang="es-AR"/>
        </a:p>
      </dgm:t>
    </dgm:pt>
    <dgm:pt modelId="{0C24D6CE-9AD3-498D-A46D-2BD84E4355F3}" type="pres">
      <dgm:prSet presAssocID="{58ACCAD0-7053-4CDE-A285-FF10225E55C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AR"/>
        </a:p>
      </dgm:t>
    </dgm:pt>
    <dgm:pt modelId="{89D51464-16B0-4F47-A65C-27354A9CADCC}" type="pres">
      <dgm:prSet presAssocID="{58ACCAD0-7053-4CDE-A285-FF10225E55C5}" presName="Name1" presStyleCnt="0"/>
      <dgm:spPr/>
    </dgm:pt>
    <dgm:pt modelId="{B44B7002-CBAA-4EA7-8FA2-BFE038D61C77}" type="pres">
      <dgm:prSet presAssocID="{58ACCAD0-7053-4CDE-A285-FF10225E55C5}" presName="cycle" presStyleCnt="0"/>
      <dgm:spPr/>
    </dgm:pt>
    <dgm:pt modelId="{682B2971-B193-4931-AB7A-20B07C44163C}" type="pres">
      <dgm:prSet presAssocID="{58ACCAD0-7053-4CDE-A285-FF10225E55C5}" presName="srcNode" presStyleLbl="node1" presStyleIdx="0" presStyleCnt="3"/>
      <dgm:spPr/>
    </dgm:pt>
    <dgm:pt modelId="{A91C5764-5228-4711-8C26-1AB90E6E2A96}" type="pres">
      <dgm:prSet presAssocID="{58ACCAD0-7053-4CDE-A285-FF10225E55C5}" presName="conn" presStyleLbl="parChTrans1D2" presStyleIdx="0" presStyleCnt="1"/>
      <dgm:spPr/>
      <dgm:t>
        <a:bodyPr/>
        <a:lstStyle/>
        <a:p>
          <a:endParaRPr lang="es-AR"/>
        </a:p>
      </dgm:t>
    </dgm:pt>
    <dgm:pt modelId="{011376DB-FE07-4FED-B11B-2540A117B424}" type="pres">
      <dgm:prSet presAssocID="{58ACCAD0-7053-4CDE-A285-FF10225E55C5}" presName="extraNode" presStyleLbl="node1" presStyleIdx="0" presStyleCnt="3"/>
      <dgm:spPr/>
    </dgm:pt>
    <dgm:pt modelId="{14302B14-51DA-4BC2-957A-BC18FE25A438}" type="pres">
      <dgm:prSet presAssocID="{58ACCAD0-7053-4CDE-A285-FF10225E55C5}" presName="dstNode" presStyleLbl="node1" presStyleIdx="0" presStyleCnt="3"/>
      <dgm:spPr/>
    </dgm:pt>
    <dgm:pt modelId="{4B642B81-5CF8-4504-9126-B23046678A00}" type="pres">
      <dgm:prSet presAssocID="{ECB220EB-C4FB-4717-A054-AAF2457A7FE4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103D5FE-05D5-42AD-AC4D-9BCF1E1E54AE}" type="pres">
      <dgm:prSet presAssocID="{ECB220EB-C4FB-4717-A054-AAF2457A7FE4}" presName="accent_1" presStyleCnt="0"/>
      <dgm:spPr/>
    </dgm:pt>
    <dgm:pt modelId="{B76E2163-6D13-4875-ABD8-247EE0E29642}" type="pres">
      <dgm:prSet presAssocID="{ECB220EB-C4FB-4717-A054-AAF2457A7FE4}" presName="accentRepeatNode" presStyleLbl="solidFgAcc1" presStyleIdx="0" presStyleCnt="3"/>
      <dgm:spPr/>
    </dgm:pt>
    <dgm:pt modelId="{F130A164-A7EC-4474-9ACF-82B08A96E61B}" type="pres">
      <dgm:prSet presAssocID="{E79DA6E5-AD30-46F5-9052-8785E09F6144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EE85F39-0A26-49FD-9C91-ABB11598DB89}" type="pres">
      <dgm:prSet presAssocID="{E79DA6E5-AD30-46F5-9052-8785E09F6144}" presName="accent_2" presStyleCnt="0"/>
      <dgm:spPr/>
    </dgm:pt>
    <dgm:pt modelId="{56D3A09C-4FFB-4E88-AB86-53656AAD2B8C}" type="pres">
      <dgm:prSet presAssocID="{E79DA6E5-AD30-46F5-9052-8785E09F6144}" presName="accentRepeatNode" presStyleLbl="solidFgAcc1" presStyleIdx="1" presStyleCnt="3"/>
      <dgm:spPr/>
    </dgm:pt>
    <dgm:pt modelId="{E10516B3-8E80-4C33-89C5-93E68124AEB4}" type="pres">
      <dgm:prSet presAssocID="{F2CA280C-0BDF-411E-AAA5-E422C40E3C6B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52213BA-DA1C-43CF-A54B-8DC94BB985CE}" type="pres">
      <dgm:prSet presAssocID="{F2CA280C-0BDF-411E-AAA5-E422C40E3C6B}" presName="accent_3" presStyleCnt="0"/>
      <dgm:spPr/>
    </dgm:pt>
    <dgm:pt modelId="{CDF22D95-4CB4-4277-A1DF-ABBEB7DB5222}" type="pres">
      <dgm:prSet presAssocID="{F2CA280C-0BDF-411E-AAA5-E422C40E3C6B}" presName="accentRepeatNode" presStyleLbl="solidFgAcc1" presStyleIdx="2" presStyleCnt="3"/>
      <dgm:spPr/>
    </dgm:pt>
  </dgm:ptLst>
  <dgm:cxnLst>
    <dgm:cxn modelId="{F3484225-0B56-4C20-AECE-552972901CA3}" type="presOf" srcId="{E79DA6E5-AD30-46F5-9052-8785E09F6144}" destId="{F130A164-A7EC-4474-9ACF-82B08A96E61B}" srcOrd="0" destOrd="0" presId="urn:microsoft.com/office/officeart/2008/layout/VerticalCurvedList"/>
    <dgm:cxn modelId="{B91E82D6-91C9-4164-ABDB-21FB464BE7F7}" type="presOf" srcId="{D510EAEB-E22D-415A-BB94-3527F74E88E5}" destId="{A91C5764-5228-4711-8C26-1AB90E6E2A96}" srcOrd="0" destOrd="0" presId="urn:microsoft.com/office/officeart/2008/layout/VerticalCurvedList"/>
    <dgm:cxn modelId="{D7671C34-CB17-475B-82DE-88CD1AB70354}" srcId="{58ACCAD0-7053-4CDE-A285-FF10225E55C5}" destId="{F2CA280C-0BDF-411E-AAA5-E422C40E3C6B}" srcOrd="2" destOrd="0" parTransId="{CCA97751-26B5-4162-9DB5-4710C4BBC74A}" sibTransId="{08B75866-8C3D-4DBB-8DA2-65A9245FAF9C}"/>
    <dgm:cxn modelId="{AF74BB9D-B9DE-473E-A376-C95D0003CF62}" type="presOf" srcId="{ECB220EB-C4FB-4717-A054-AAF2457A7FE4}" destId="{4B642B81-5CF8-4504-9126-B23046678A00}" srcOrd="0" destOrd="0" presId="urn:microsoft.com/office/officeart/2008/layout/VerticalCurvedList"/>
    <dgm:cxn modelId="{78BAD81A-35B9-4FD8-ACA9-80F5F966688A}" type="presOf" srcId="{58ACCAD0-7053-4CDE-A285-FF10225E55C5}" destId="{0C24D6CE-9AD3-498D-A46D-2BD84E4355F3}" srcOrd="0" destOrd="0" presId="urn:microsoft.com/office/officeart/2008/layout/VerticalCurvedList"/>
    <dgm:cxn modelId="{DC8FDB80-17DC-4092-8F56-4479E2B3F3DE}" srcId="{58ACCAD0-7053-4CDE-A285-FF10225E55C5}" destId="{E79DA6E5-AD30-46F5-9052-8785E09F6144}" srcOrd="1" destOrd="0" parTransId="{D67EDE2C-E22E-4A91-9D3F-B9FD86533257}" sibTransId="{80B7FE03-57F1-4071-BD29-F1724E926792}"/>
    <dgm:cxn modelId="{B2254AAB-DCC6-46C1-B8E4-63B9853EA13E}" srcId="{58ACCAD0-7053-4CDE-A285-FF10225E55C5}" destId="{ECB220EB-C4FB-4717-A054-AAF2457A7FE4}" srcOrd="0" destOrd="0" parTransId="{42EC8EEB-5EC6-4297-A91E-EF5A943A57C8}" sibTransId="{D510EAEB-E22D-415A-BB94-3527F74E88E5}"/>
    <dgm:cxn modelId="{6D58F99E-BE32-46E9-AA3E-3BA1150C8AA1}" type="presOf" srcId="{F2CA280C-0BDF-411E-AAA5-E422C40E3C6B}" destId="{E10516B3-8E80-4C33-89C5-93E68124AEB4}" srcOrd="0" destOrd="0" presId="urn:microsoft.com/office/officeart/2008/layout/VerticalCurvedList"/>
    <dgm:cxn modelId="{7C85C353-13C6-4ABF-BADC-0564CBCD8FDB}" type="presParOf" srcId="{0C24D6CE-9AD3-498D-A46D-2BD84E4355F3}" destId="{89D51464-16B0-4F47-A65C-27354A9CADCC}" srcOrd="0" destOrd="0" presId="urn:microsoft.com/office/officeart/2008/layout/VerticalCurvedList"/>
    <dgm:cxn modelId="{4994C839-4F69-4D03-8B2D-1A8310C3852A}" type="presParOf" srcId="{89D51464-16B0-4F47-A65C-27354A9CADCC}" destId="{B44B7002-CBAA-4EA7-8FA2-BFE038D61C77}" srcOrd="0" destOrd="0" presId="urn:microsoft.com/office/officeart/2008/layout/VerticalCurvedList"/>
    <dgm:cxn modelId="{C0464A84-8F4B-403C-976A-832405506FB7}" type="presParOf" srcId="{B44B7002-CBAA-4EA7-8FA2-BFE038D61C77}" destId="{682B2971-B193-4931-AB7A-20B07C44163C}" srcOrd="0" destOrd="0" presId="urn:microsoft.com/office/officeart/2008/layout/VerticalCurvedList"/>
    <dgm:cxn modelId="{0ED8E3AF-9562-4E76-B999-AC88F7459481}" type="presParOf" srcId="{B44B7002-CBAA-4EA7-8FA2-BFE038D61C77}" destId="{A91C5764-5228-4711-8C26-1AB90E6E2A96}" srcOrd="1" destOrd="0" presId="urn:microsoft.com/office/officeart/2008/layout/VerticalCurvedList"/>
    <dgm:cxn modelId="{C95AA4DB-5FAD-40E4-8CE7-8BDEFF629A1A}" type="presParOf" srcId="{B44B7002-CBAA-4EA7-8FA2-BFE038D61C77}" destId="{011376DB-FE07-4FED-B11B-2540A117B424}" srcOrd="2" destOrd="0" presId="urn:microsoft.com/office/officeart/2008/layout/VerticalCurvedList"/>
    <dgm:cxn modelId="{743FD37E-4C46-44AE-A935-70E50CFD0A55}" type="presParOf" srcId="{B44B7002-CBAA-4EA7-8FA2-BFE038D61C77}" destId="{14302B14-51DA-4BC2-957A-BC18FE25A438}" srcOrd="3" destOrd="0" presId="urn:microsoft.com/office/officeart/2008/layout/VerticalCurvedList"/>
    <dgm:cxn modelId="{8E6808CB-86C2-47D6-8CD8-5B4C4F08D5F5}" type="presParOf" srcId="{89D51464-16B0-4F47-A65C-27354A9CADCC}" destId="{4B642B81-5CF8-4504-9126-B23046678A00}" srcOrd="1" destOrd="0" presId="urn:microsoft.com/office/officeart/2008/layout/VerticalCurvedList"/>
    <dgm:cxn modelId="{A0BBB523-01C5-4175-B619-25B883E01E75}" type="presParOf" srcId="{89D51464-16B0-4F47-A65C-27354A9CADCC}" destId="{1103D5FE-05D5-42AD-AC4D-9BCF1E1E54AE}" srcOrd="2" destOrd="0" presId="urn:microsoft.com/office/officeart/2008/layout/VerticalCurvedList"/>
    <dgm:cxn modelId="{FC2F068B-FDE4-472A-AE9E-8C4651F43675}" type="presParOf" srcId="{1103D5FE-05D5-42AD-AC4D-9BCF1E1E54AE}" destId="{B76E2163-6D13-4875-ABD8-247EE0E29642}" srcOrd="0" destOrd="0" presId="urn:microsoft.com/office/officeart/2008/layout/VerticalCurvedList"/>
    <dgm:cxn modelId="{D3102D89-5826-41BB-9723-300E50B393B9}" type="presParOf" srcId="{89D51464-16B0-4F47-A65C-27354A9CADCC}" destId="{F130A164-A7EC-4474-9ACF-82B08A96E61B}" srcOrd="3" destOrd="0" presId="urn:microsoft.com/office/officeart/2008/layout/VerticalCurvedList"/>
    <dgm:cxn modelId="{90F71029-6C6A-4C22-B2AC-A98DE28245D4}" type="presParOf" srcId="{89D51464-16B0-4F47-A65C-27354A9CADCC}" destId="{BEE85F39-0A26-49FD-9C91-ABB11598DB89}" srcOrd="4" destOrd="0" presId="urn:microsoft.com/office/officeart/2008/layout/VerticalCurvedList"/>
    <dgm:cxn modelId="{BBA0AF11-17BB-4A79-9E9C-7F35567FC8A4}" type="presParOf" srcId="{BEE85F39-0A26-49FD-9C91-ABB11598DB89}" destId="{56D3A09C-4FFB-4E88-AB86-53656AAD2B8C}" srcOrd="0" destOrd="0" presId="urn:microsoft.com/office/officeart/2008/layout/VerticalCurvedList"/>
    <dgm:cxn modelId="{5D5A6B48-E6ED-474D-A669-55A44C921177}" type="presParOf" srcId="{89D51464-16B0-4F47-A65C-27354A9CADCC}" destId="{E10516B3-8E80-4C33-89C5-93E68124AEB4}" srcOrd="5" destOrd="0" presId="urn:microsoft.com/office/officeart/2008/layout/VerticalCurvedList"/>
    <dgm:cxn modelId="{23F827A9-B533-491E-AB7C-6075415A7974}" type="presParOf" srcId="{89D51464-16B0-4F47-A65C-27354A9CADCC}" destId="{552213BA-DA1C-43CF-A54B-8DC94BB985CE}" srcOrd="6" destOrd="0" presId="urn:microsoft.com/office/officeart/2008/layout/VerticalCurvedList"/>
    <dgm:cxn modelId="{A1F65E3F-8E5B-4A88-A37D-9BE3CD3D409E}" type="presParOf" srcId="{552213BA-DA1C-43CF-A54B-8DC94BB985CE}" destId="{CDF22D95-4CB4-4277-A1DF-ABBEB7DB522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627F83-CD43-409C-A8E8-2914B38FF731}" type="doc">
      <dgm:prSet loTypeId="urn:microsoft.com/office/officeart/2005/8/layout/vList2" loCatId="list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es-AR"/>
        </a:p>
      </dgm:t>
    </dgm:pt>
    <dgm:pt modelId="{8EDA5042-3ACC-47FF-8BFF-E7EBAD73968A}">
      <dgm:prSet phldrT="[Texto]" custT="1"/>
      <dgm:spPr/>
      <dgm:t>
        <a:bodyPr/>
        <a:lstStyle/>
        <a:p>
          <a:r>
            <a:rPr lang="es-AR" sz="1800" dirty="0" smtClean="0"/>
            <a:t>a) Compartir y leer las capacidades </a:t>
          </a:r>
          <a:endParaRPr lang="es-AR" sz="1800" dirty="0"/>
        </a:p>
      </dgm:t>
    </dgm:pt>
    <dgm:pt modelId="{A7D9366E-EA9F-4844-9A1B-5E9E5BA8F55D}" type="parTrans" cxnId="{D82A2DD1-9D13-4DFF-BF85-68156713220A}">
      <dgm:prSet/>
      <dgm:spPr/>
      <dgm:t>
        <a:bodyPr/>
        <a:lstStyle/>
        <a:p>
          <a:endParaRPr lang="es-AR"/>
        </a:p>
      </dgm:t>
    </dgm:pt>
    <dgm:pt modelId="{C79CF436-9793-4F61-AB35-AC5A1330DC3C}" type="sibTrans" cxnId="{D82A2DD1-9D13-4DFF-BF85-68156713220A}">
      <dgm:prSet/>
      <dgm:spPr/>
      <dgm:t>
        <a:bodyPr/>
        <a:lstStyle/>
        <a:p>
          <a:endParaRPr lang="es-AR"/>
        </a:p>
      </dgm:t>
    </dgm:pt>
    <dgm:pt modelId="{1DCCFF5B-BEA7-4F3D-8D87-74329FC41CD0}">
      <dgm:prSet phldrT="[Texto]" custT="1"/>
      <dgm:spPr/>
      <dgm:t>
        <a:bodyPr/>
        <a:lstStyle/>
        <a:p>
          <a:r>
            <a:rPr lang="es-AR" sz="1800" dirty="0" smtClean="0"/>
            <a:t>b) Identificar en qué unidades curriculares se desarrollan conceptualmente algunos de los saberes implicados en las Capacidades</a:t>
          </a:r>
          <a:endParaRPr lang="es-AR" sz="1800" dirty="0"/>
        </a:p>
      </dgm:t>
    </dgm:pt>
    <dgm:pt modelId="{E4B793D6-5B37-4F53-ABCD-1CBD16343048}" type="parTrans" cxnId="{FE14EBD8-BD54-4196-A076-1CA85FE8762C}">
      <dgm:prSet/>
      <dgm:spPr/>
      <dgm:t>
        <a:bodyPr/>
        <a:lstStyle/>
        <a:p>
          <a:endParaRPr lang="es-AR"/>
        </a:p>
      </dgm:t>
    </dgm:pt>
    <dgm:pt modelId="{B3B0EA4D-709F-4BE0-9694-28B9D7B79716}" type="sibTrans" cxnId="{FE14EBD8-BD54-4196-A076-1CA85FE8762C}">
      <dgm:prSet/>
      <dgm:spPr/>
      <dgm:t>
        <a:bodyPr/>
        <a:lstStyle/>
        <a:p>
          <a:endParaRPr lang="es-AR"/>
        </a:p>
      </dgm:t>
    </dgm:pt>
    <dgm:pt modelId="{3B85B737-A641-4150-889C-4675AB8EF8E4}">
      <dgm:prSet phldrT="[Texto]" custT="1"/>
      <dgm:spPr/>
      <dgm:t>
        <a:bodyPr/>
        <a:lstStyle/>
        <a:p>
          <a:r>
            <a:rPr lang="es-AR" sz="1800" dirty="0" smtClean="0"/>
            <a:t>c) Agrupados por carrera, completar en un cuadro los contenidos involucrados en cada capacidad y marcar con una cruz el año en el que se desarrollan.</a:t>
          </a:r>
          <a:endParaRPr lang="es-AR" sz="1800" dirty="0"/>
        </a:p>
      </dgm:t>
    </dgm:pt>
    <dgm:pt modelId="{A51C3DBD-ABA1-4334-A3A0-B9848862111E}" type="parTrans" cxnId="{635DA55E-FFA2-4431-8E76-367F8BC55463}">
      <dgm:prSet/>
      <dgm:spPr/>
      <dgm:t>
        <a:bodyPr/>
        <a:lstStyle/>
        <a:p>
          <a:endParaRPr lang="es-AR"/>
        </a:p>
      </dgm:t>
    </dgm:pt>
    <dgm:pt modelId="{2B76CC04-660A-46CB-B07B-E8F2BC6A698A}" type="sibTrans" cxnId="{635DA55E-FFA2-4431-8E76-367F8BC55463}">
      <dgm:prSet/>
      <dgm:spPr/>
      <dgm:t>
        <a:bodyPr/>
        <a:lstStyle/>
        <a:p>
          <a:endParaRPr lang="es-AR"/>
        </a:p>
      </dgm:t>
    </dgm:pt>
    <dgm:pt modelId="{7611B7CC-8B2D-41E8-BE3A-9659E3D8220B}">
      <dgm:prSet phldrT="[Texto]" custT="1"/>
      <dgm:spPr/>
      <dgm:t>
        <a:bodyPr/>
        <a:lstStyle/>
        <a:p>
          <a:r>
            <a:rPr lang="es-AR" sz="1800" dirty="0" smtClean="0"/>
            <a:t>Seleccionar una capacidad y buscar alguna experiencia de sus prácticas en la que se evidencie la coherencia entre el qué se enseña (contenidos) y el cómo se enseña (estrategias y recursos didácticos) para el desarrollo de esa capacidad. </a:t>
          </a:r>
          <a:endParaRPr lang="es-AR" sz="1800" dirty="0"/>
        </a:p>
      </dgm:t>
    </dgm:pt>
    <dgm:pt modelId="{52432520-1060-4673-9DF7-C327E0C30E4A}" type="parTrans" cxnId="{332BC1C5-28D4-4974-9110-E927F456EA4B}">
      <dgm:prSet/>
      <dgm:spPr/>
      <dgm:t>
        <a:bodyPr/>
        <a:lstStyle/>
        <a:p>
          <a:endParaRPr lang="es-AR"/>
        </a:p>
      </dgm:t>
    </dgm:pt>
    <dgm:pt modelId="{1EF84F5E-4C74-43A3-9097-51C4EB3F63F2}" type="sibTrans" cxnId="{332BC1C5-28D4-4974-9110-E927F456EA4B}">
      <dgm:prSet/>
      <dgm:spPr/>
      <dgm:t>
        <a:bodyPr/>
        <a:lstStyle/>
        <a:p>
          <a:endParaRPr lang="es-AR"/>
        </a:p>
      </dgm:t>
    </dgm:pt>
    <dgm:pt modelId="{D7BFB872-BBAE-4AAE-A806-7D97E3CF5131}" type="pres">
      <dgm:prSet presAssocID="{44627F83-CD43-409C-A8E8-2914B38FF73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0279A689-5DD6-4838-AAB9-499F93D456B5}" type="pres">
      <dgm:prSet presAssocID="{8EDA5042-3ACC-47FF-8BFF-E7EBAD73968A}" presName="parentText" presStyleLbl="node1" presStyleIdx="0" presStyleCnt="4" custScaleY="66004" custLinFactNeighborY="-5087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43BB8FD-5641-4DD5-BF4C-A1C14BEAD823}" type="pres">
      <dgm:prSet presAssocID="{C79CF436-9793-4F61-AB35-AC5A1330DC3C}" presName="spacer" presStyleCnt="0"/>
      <dgm:spPr/>
    </dgm:pt>
    <dgm:pt modelId="{D0FA41DE-FA8E-492B-AD57-DE5A1213A1A6}" type="pres">
      <dgm:prSet presAssocID="{1DCCFF5B-BEA7-4F3D-8D87-74329FC41CD0}" presName="parentText" presStyleLbl="node1" presStyleIdx="1" presStyleCnt="4" custScaleY="60376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2E0AFAE-1209-44C5-8582-C7A8072AFF20}" type="pres">
      <dgm:prSet presAssocID="{B3B0EA4D-709F-4BE0-9694-28B9D7B79716}" presName="spacer" presStyleCnt="0"/>
      <dgm:spPr/>
    </dgm:pt>
    <dgm:pt modelId="{E076E04B-CEF7-4CC0-8196-9F88AC227C60}" type="pres">
      <dgm:prSet presAssocID="{3B85B737-A641-4150-889C-4675AB8EF8E4}" presName="parentText" presStyleLbl="node1" presStyleIdx="2" presStyleCnt="4" custScaleY="61015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24B88C6-5842-402B-A4E6-5530EEB8591D}" type="pres">
      <dgm:prSet presAssocID="{2B76CC04-660A-46CB-B07B-E8F2BC6A698A}" presName="spacer" presStyleCnt="0"/>
      <dgm:spPr/>
    </dgm:pt>
    <dgm:pt modelId="{C0CDDA5D-7CB7-4C90-8909-E20A67ACD0CC}" type="pres">
      <dgm:prSet presAssocID="{7611B7CC-8B2D-41E8-BE3A-9659E3D8220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2C7CD6CB-7300-414E-9F98-6BC3E5973183}" type="presOf" srcId="{44627F83-CD43-409C-A8E8-2914B38FF731}" destId="{D7BFB872-BBAE-4AAE-A806-7D97E3CF5131}" srcOrd="0" destOrd="0" presId="urn:microsoft.com/office/officeart/2005/8/layout/vList2"/>
    <dgm:cxn modelId="{332BC1C5-28D4-4974-9110-E927F456EA4B}" srcId="{44627F83-CD43-409C-A8E8-2914B38FF731}" destId="{7611B7CC-8B2D-41E8-BE3A-9659E3D8220B}" srcOrd="3" destOrd="0" parTransId="{52432520-1060-4673-9DF7-C327E0C30E4A}" sibTransId="{1EF84F5E-4C74-43A3-9097-51C4EB3F63F2}"/>
    <dgm:cxn modelId="{D030645E-5484-49C5-B932-1EF27B2E9A48}" type="presOf" srcId="{1DCCFF5B-BEA7-4F3D-8D87-74329FC41CD0}" destId="{D0FA41DE-FA8E-492B-AD57-DE5A1213A1A6}" srcOrd="0" destOrd="0" presId="urn:microsoft.com/office/officeart/2005/8/layout/vList2"/>
    <dgm:cxn modelId="{2737F8DB-D19D-4971-8C54-F2B050D3A578}" type="presOf" srcId="{3B85B737-A641-4150-889C-4675AB8EF8E4}" destId="{E076E04B-CEF7-4CC0-8196-9F88AC227C60}" srcOrd="0" destOrd="0" presId="urn:microsoft.com/office/officeart/2005/8/layout/vList2"/>
    <dgm:cxn modelId="{636A0CC3-57EB-4929-BC3C-F9C018B21C8A}" type="presOf" srcId="{8EDA5042-3ACC-47FF-8BFF-E7EBAD73968A}" destId="{0279A689-5DD6-4838-AAB9-499F93D456B5}" srcOrd="0" destOrd="0" presId="urn:microsoft.com/office/officeart/2005/8/layout/vList2"/>
    <dgm:cxn modelId="{D82A2DD1-9D13-4DFF-BF85-68156713220A}" srcId="{44627F83-CD43-409C-A8E8-2914B38FF731}" destId="{8EDA5042-3ACC-47FF-8BFF-E7EBAD73968A}" srcOrd="0" destOrd="0" parTransId="{A7D9366E-EA9F-4844-9A1B-5E9E5BA8F55D}" sibTransId="{C79CF436-9793-4F61-AB35-AC5A1330DC3C}"/>
    <dgm:cxn modelId="{62A8306A-1BED-4365-9F46-BE91F46CB7F3}" type="presOf" srcId="{7611B7CC-8B2D-41E8-BE3A-9659E3D8220B}" destId="{C0CDDA5D-7CB7-4C90-8909-E20A67ACD0CC}" srcOrd="0" destOrd="0" presId="urn:microsoft.com/office/officeart/2005/8/layout/vList2"/>
    <dgm:cxn modelId="{FE14EBD8-BD54-4196-A076-1CA85FE8762C}" srcId="{44627F83-CD43-409C-A8E8-2914B38FF731}" destId="{1DCCFF5B-BEA7-4F3D-8D87-74329FC41CD0}" srcOrd="1" destOrd="0" parTransId="{E4B793D6-5B37-4F53-ABCD-1CBD16343048}" sibTransId="{B3B0EA4D-709F-4BE0-9694-28B9D7B79716}"/>
    <dgm:cxn modelId="{635DA55E-FFA2-4431-8E76-367F8BC55463}" srcId="{44627F83-CD43-409C-A8E8-2914B38FF731}" destId="{3B85B737-A641-4150-889C-4675AB8EF8E4}" srcOrd="2" destOrd="0" parTransId="{A51C3DBD-ABA1-4334-A3A0-B9848862111E}" sibTransId="{2B76CC04-660A-46CB-B07B-E8F2BC6A698A}"/>
    <dgm:cxn modelId="{E892E13E-BCFA-480A-8A2D-AA74EA702218}" type="presParOf" srcId="{D7BFB872-BBAE-4AAE-A806-7D97E3CF5131}" destId="{0279A689-5DD6-4838-AAB9-499F93D456B5}" srcOrd="0" destOrd="0" presId="urn:microsoft.com/office/officeart/2005/8/layout/vList2"/>
    <dgm:cxn modelId="{24E92CED-11CD-4DC1-B1CC-D7506713C626}" type="presParOf" srcId="{D7BFB872-BBAE-4AAE-A806-7D97E3CF5131}" destId="{C43BB8FD-5641-4DD5-BF4C-A1C14BEAD823}" srcOrd="1" destOrd="0" presId="urn:microsoft.com/office/officeart/2005/8/layout/vList2"/>
    <dgm:cxn modelId="{93049AA0-3099-4748-ADB0-952139834C36}" type="presParOf" srcId="{D7BFB872-BBAE-4AAE-A806-7D97E3CF5131}" destId="{D0FA41DE-FA8E-492B-AD57-DE5A1213A1A6}" srcOrd="2" destOrd="0" presId="urn:microsoft.com/office/officeart/2005/8/layout/vList2"/>
    <dgm:cxn modelId="{979A75E4-C74E-4080-8A95-30EADE08B5E1}" type="presParOf" srcId="{D7BFB872-BBAE-4AAE-A806-7D97E3CF5131}" destId="{12E0AFAE-1209-44C5-8582-C7A8072AFF20}" srcOrd="3" destOrd="0" presId="urn:microsoft.com/office/officeart/2005/8/layout/vList2"/>
    <dgm:cxn modelId="{270B0992-6494-412A-B9D0-3CB3A97CEC90}" type="presParOf" srcId="{D7BFB872-BBAE-4AAE-A806-7D97E3CF5131}" destId="{E076E04B-CEF7-4CC0-8196-9F88AC227C60}" srcOrd="4" destOrd="0" presId="urn:microsoft.com/office/officeart/2005/8/layout/vList2"/>
    <dgm:cxn modelId="{F4E284BC-2529-49EB-82DC-2F857EBEA442}" type="presParOf" srcId="{D7BFB872-BBAE-4AAE-A806-7D97E3CF5131}" destId="{A24B88C6-5842-402B-A4E6-5530EEB8591D}" srcOrd="5" destOrd="0" presId="urn:microsoft.com/office/officeart/2005/8/layout/vList2"/>
    <dgm:cxn modelId="{645E47BC-2AA9-48B1-9823-913698AD184A}" type="presParOf" srcId="{D7BFB872-BBAE-4AAE-A806-7D97E3CF5131}" destId="{C0CDDA5D-7CB7-4C90-8909-E20A67ACD0C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CC8151-B61F-4B36-9731-5E50454798CD}" type="doc">
      <dgm:prSet loTypeId="urn:microsoft.com/office/officeart/2008/layout/VerticalCurvedList" loCatId="list" qsTypeId="urn:microsoft.com/office/officeart/2005/8/quickstyle/simple3" qsCatId="simple" csTypeId="urn:microsoft.com/office/officeart/2005/8/colors/accent3_1" csCatId="accent3" phldr="1"/>
      <dgm:spPr/>
      <dgm:t>
        <a:bodyPr/>
        <a:lstStyle/>
        <a:p>
          <a:endParaRPr lang="es-AR"/>
        </a:p>
      </dgm:t>
    </dgm:pt>
    <dgm:pt modelId="{F61366DA-C62D-43F6-A402-1325FC273752}">
      <dgm:prSet phldrT="[Texto]" custT="1"/>
      <dgm:spPr/>
      <dgm:t>
        <a:bodyPr/>
        <a:lstStyle/>
        <a:p>
          <a:r>
            <a:rPr lang="es-AR" sz="2000" dirty="0" smtClean="0"/>
            <a:t>a) Trabajo en grupos de reflexión pedagógica para revisar sus propuestas de enseñanza en relación a las capacidades.</a:t>
          </a:r>
          <a:endParaRPr lang="es-AR" sz="2000" dirty="0"/>
        </a:p>
      </dgm:t>
    </dgm:pt>
    <dgm:pt modelId="{E5DE9A54-40B5-4A1F-8029-9640F861DCF2}" type="parTrans" cxnId="{E8FA88BE-BC1F-4FBC-82A2-47F7D5B1F8D3}">
      <dgm:prSet/>
      <dgm:spPr/>
      <dgm:t>
        <a:bodyPr/>
        <a:lstStyle/>
        <a:p>
          <a:endParaRPr lang="es-AR"/>
        </a:p>
      </dgm:t>
    </dgm:pt>
    <dgm:pt modelId="{84E24FB2-64D3-4451-A7A7-D4378D20B98F}" type="sibTrans" cxnId="{E8FA88BE-BC1F-4FBC-82A2-47F7D5B1F8D3}">
      <dgm:prSet/>
      <dgm:spPr/>
      <dgm:t>
        <a:bodyPr/>
        <a:lstStyle/>
        <a:p>
          <a:endParaRPr lang="es-AR"/>
        </a:p>
      </dgm:t>
    </dgm:pt>
    <dgm:pt modelId="{8161FA1D-8C4E-41AB-BDA0-B48C8B9325F3}">
      <dgm:prSet phldrT="[Texto]" custT="1"/>
      <dgm:spPr/>
      <dgm:t>
        <a:bodyPr/>
        <a:lstStyle/>
        <a:p>
          <a:pPr algn="just"/>
          <a:r>
            <a:rPr lang="es-AR" sz="1900" dirty="0" smtClean="0"/>
            <a:t>b</a:t>
          </a:r>
          <a:r>
            <a:rPr lang="es-AR" sz="2000" dirty="0" smtClean="0"/>
            <a:t>) Partir de situaciones escolares para el que forma el Instituto, identificar qué capacidades se ponen en juego e </a:t>
          </a:r>
          <a:r>
            <a:rPr lang="es-AR" sz="2000" dirty="0" err="1" smtClean="0"/>
            <a:t>hipotetizar</a:t>
          </a:r>
          <a:r>
            <a:rPr lang="es-AR" sz="2000" dirty="0" smtClean="0"/>
            <a:t> cómo se trabajó en el Instituto para el desarrollo de las mismas.</a:t>
          </a:r>
          <a:endParaRPr lang="es-AR" sz="1900" dirty="0"/>
        </a:p>
      </dgm:t>
    </dgm:pt>
    <dgm:pt modelId="{C6AFC93D-EEA1-4099-B386-66DA5ADE0B91}" type="parTrans" cxnId="{D61D3EEB-9045-44B8-BF08-72358B92E1E6}">
      <dgm:prSet/>
      <dgm:spPr/>
      <dgm:t>
        <a:bodyPr/>
        <a:lstStyle/>
        <a:p>
          <a:endParaRPr lang="es-AR"/>
        </a:p>
      </dgm:t>
    </dgm:pt>
    <dgm:pt modelId="{5F599CE3-5E3F-42FA-B855-0A5E02D4DA93}" type="sibTrans" cxnId="{D61D3EEB-9045-44B8-BF08-72358B92E1E6}">
      <dgm:prSet/>
      <dgm:spPr/>
      <dgm:t>
        <a:bodyPr/>
        <a:lstStyle/>
        <a:p>
          <a:endParaRPr lang="es-AR"/>
        </a:p>
      </dgm:t>
    </dgm:pt>
    <dgm:pt modelId="{2B499EC0-5320-4E09-9DBC-9E953B015D90}">
      <dgm:prSet custT="1"/>
      <dgm:spPr/>
      <dgm:t>
        <a:bodyPr/>
        <a:lstStyle/>
        <a:p>
          <a:pPr algn="just"/>
          <a:r>
            <a:rPr lang="es-AR" sz="2000" dirty="0" smtClean="0"/>
            <a:t>c) Proponer a los docentes, registrar el desarrollo de alguna propuesta de enseñanza que se vincule e involucre el desarrollo de alguna/s capacidades y contenidos. Se sugiere completar el registro con las opiniones de los estudiantes acerca de dicha propuesta.</a:t>
          </a:r>
          <a:endParaRPr lang="es-AR" sz="2000" dirty="0"/>
        </a:p>
      </dgm:t>
    </dgm:pt>
    <dgm:pt modelId="{1AD0AF29-F2BE-440A-BBD8-3C1E2829B981}" type="parTrans" cxnId="{D15947BC-6734-418E-B373-EAF76672D3F7}">
      <dgm:prSet/>
      <dgm:spPr/>
      <dgm:t>
        <a:bodyPr/>
        <a:lstStyle/>
        <a:p>
          <a:endParaRPr lang="es-AR"/>
        </a:p>
      </dgm:t>
    </dgm:pt>
    <dgm:pt modelId="{A07BBBCE-95D5-4003-83ED-19BF9E1E3867}" type="sibTrans" cxnId="{D15947BC-6734-418E-B373-EAF76672D3F7}">
      <dgm:prSet/>
      <dgm:spPr/>
      <dgm:t>
        <a:bodyPr/>
        <a:lstStyle/>
        <a:p>
          <a:endParaRPr lang="es-AR"/>
        </a:p>
      </dgm:t>
    </dgm:pt>
    <dgm:pt modelId="{EEAAE6DB-829F-45E4-A324-F5110356E855}" type="pres">
      <dgm:prSet presAssocID="{F4CC8151-B61F-4B36-9731-5E50454798C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AR"/>
        </a:p>
      </dgm:t>
    </dgm:pt>
    <dgm:pt modelId="{0F4977AB-5925-4D74-ADF8-7C72A77C2D20}" type="pres">
      <dgm:prSet presAssocID="{F4CC8151-B61F-4B36-9731-5E50454798CD}" presName="Name1" presStyleCnt="0"/>
      <dgm:spPr/>
    </dgm:pt>
    <dgm:pt modelId="{C6966C49-EF1F-4512-982E-42FBC034CF33}" type="pres">
      <dgm:prSet presAssocID="{F4CC8151-B61F-4B36-9731-5E50454798CD}" presName="cycle" presStyleCnt="0"/>
      <dgm:spPr/>
    </dgm:pt>
    <dgm:pt modelId="{BB6620DB-DC98-4191-ADE5-9F7270A5A212}" type="pres">
      <dgm:prSet presAssocID="{F4CC8151-B61F-4B36-9731-5E50454798CD}" presName="srcNode" presStyleLbl="node1" presStyleIdx="0" presStyleCnt="3"/>
      <dgm:spPr/>
    </dgm:pt>
    <dgm:pt modelId="{72DD7B81-1312-4208-9FD6-C9E993AFB8FA}" type="pres">
      <dgm:prSet presAssocID="{F4CC8151-B61F-4B36-9731-5E50454798CD}" presName="conn" presStyleLbl="parChTrans1D2" presStyleIdx="0" presStyleCnt="1"/>
      <dgm:spPr/>
      <dgm:t>
        <a:bodyPr/>
        <a:lstStyle/>
        <a:p>
          <a:endParaRPr lang="es-AR"/>
        </a:p>
      </dgm:t>
    </dgm:pt>
    <dgm:pt modelId="{EEFD5D7D-89EB-4034-984D-4F9509687B5A}" type="pres">
      <dgm:prSet presAssocID="{F4CC8151-B61F-4B36-9731-5E50454798CD}" presName="extraNode" presStyleLbl="node1" presStyleIdx="0" presStyleCnt="3"/>
      <dgm:spPr/>
    </dgm:pt>
    <dgm:pt modelId="{D16F0277-411D-4279-A580-8263C7BC7DC3}" type="pres">
      <dgm:prSet presAssocID="{F4CC8151-B61F-4B36-9731-5E50454798CD}" presName="dstNode" presStyleLbl="node1" presStyleIdx="0" presStyleCnt="3"/>
      <dgm:spPr/>
    </dgm:pt>
    <dgm:pt modelId="{F3DA1415-8A35-4822-AE5F-16B56109A386}" type="pres">
      <dgm:prSet presAssocID="{F61366DA-C62D-43F6-A402-1325FC273752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5309FDC-8CA9-47EA-8BA8-24139F502AC3}" type="pres">
      <dgm:prSet presAssocID="{F61366DA-C62D-43F6-A402-1325FC273752}" presName="accent_1" presStyleCnt="0"/>
      <dgm:spPr/>
    </dgm:pt>
    <dgm:pt modelId="{F4E00D68-53FC-4BF5-BACE-54BE9E5683CF}" type="pres">
      <dgm:prSet presAssocID="{F61366DA-C62D-43F6-A402-1325FC273752}" presName="accentRepeatNode" presStyleLbl="solidFgAcc1" presStyleIdx="0" presStyleCnt="3" custLinFactNeighborX="-5520" custLinFactNeighborY="-3805"/>
      <dgm:spPr/>
    </dgm:pt>
    <dgm:pt modelId="{C34C908F-15E2-41B8-AC9B-64975EC85B06}" type="pres">
      <dgm:prSet presAssocID="{8161FA1D-8C4E-41AB-BDA0-B48C8B9325F3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7AB95CF-F7B0-4BCB-A09C-F53A72DDA62D}" type="pres">
      <dgm:prSet presAssocID="{8161FA1D-8C4E-41AB-BDA0-B48C8B9325F3}" presName="accent_2" presStyleCnt="0"/>
      <dgm:spPr/>
    </dgm:pt>
    <dgm:pt modelId="{FA593269-DC04-4F20-93BB-CF13D60D16E6}" type="pres">
      <dgm:prSet presAssocID="{8161FA1D-8C4E-41AB-BDA0-B48C8B9325F3}" presName="accentRepeatNode" presStyleLbl="solidFgAcc1" presStyleIdx="1" presStyleCnt="3" custLinFactNeighborX="-14984" custLinFactNeighborY="-1560"/>
      <dgm:spPr/>
    </dgm:pt>
    <dgm:pt modelId="{01563D4E-47CF-467B-9F14-26DDC7570AC8}" type="pres">
      <dgm:prSet presAssocID="{2B499EC0-5320-4E09-9DBC-9E953B015D90}" presName="text_3" presStyleLbl="node1" presStyleIdx="2" presStyleCnt="3" custLinFactNeighborX="-2815" custLinFactNeighborY="472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DFA335F-2687-4477-9A3F-B90D8CB0C5E9}" type="pres">
      <dgm:prSet presAssocID="{2B499EC0-5320-4E09-9DBC-9E953B015D90}" presName="accent_3" presStyleCnt="0"/>
      <dgm:spPr/>
    </dgm:pt>
    <dgm:pt modelId="{BD3D9DDA-8C38-48B2-8985-4A0EF10DD014}" type="pres">
      <dgm:prSet presAssocID="{2B499EC0-5320-4E09-9DBC-9E953B015D90}" presName="accentRepeatNode" presStyleLbl="solidFgAcc1" presStyleIdx="2" presStyleCnt="3" custLinFactNeighborX="-10406" custLinFactNeighborY="684"/>
      <dgm:spPr/>
    </dgm:pt>
  </dgm:ptLst>
  <dgm:cxnLst>
    <dgm:cxn modelId="{B2DCC7AD-7432-435D-9358-142F8FF85955}" type="presOf" srcId="{84E24FB2-64D3-4451-A7A7-D4378D20B98F}" destId="{72DD7B81-1312-4208-9FD6-C9E993AFB8FA}" srcOrd="0" destOrd="0" presId="urn:microsoft.com/office/officeart/2008/layout/VerticalCurvedList"/>
    <dgm:cxn modelId="{E8FA88BE-BC1F-4FBC-82A2-47F7D5B1F8D3}" srcId="{F4CC8151-B61F-4B36-9731-5E50454798CD}" destId="{F61366DA-C62D-43F6-A402-1325FC273752}" srcOrd="0" destOrd="0" parTransId="{E5DE9A54-40B5-4A1F-8029-9640F861DCF2}" sibTransId="{84E24FB2-64D3-4451-A7A7-D4378D20B98F}"/>
    <dgm:cxn modelId="{59593FBE-0508-4413-9EBB-A3C17A967CEC}" type="presOf" srcId="{F61366DA-C62D-43F6-A402-1325FC273752}" destId="{F3DA1415-8A35-4822-AE5F-16B56109A386}" srcOrd="0" destOrd="0" presId="urn:microsoft.com/office/officeart/2008/layout/VerticalCurvedList"/>
    <dgm:cxn modelId="{0ED05878-00D6-45D6-84D7-6C23BD9DA026}" type="presOf" srcId="{F4CC8151-B61F-4B36-9731-5E50454798CD}" destId="{EEAAE6DB-829F-45E4-A324-F5110356E855}" srcOrd="0" destOrd="0" presId="urn:microsoft.com/office/officeart/2008/layout/VerticalCurvedList"/>
    <dgm:cxn modelId="{D61D3EEB-9045-44B8-BF08-72358B92E1E6}" srcId="{F4CC8151-B61F-4B36-9731-5E50454798CD}" destId="{8161FA1D-8C4E-41AB-BDA0-B48C8B9325F3}" srcOrd="1" destOrd="0" parTransId="{C6AFC93D-EEA1-4099-B386-66DA5ADE0B91}" sibTransId="{5F599CE3-5E3F-42FA-B855-0A5E02D4DA93}"/>
    <dgm:cxn modelId="{D15947BC-6734-418E-B373-EAF76672D3F7}" srcId="{F4CC8151-B61F-4B36-9731-5E50454798CD}" destId="{2B499EC0-5320-4E09-9DBC-9E953B015D90}" srcOrd="2" destOrd="0" parTransId="{1AD0AF29-F2BE-440A-BBD8-3C1E2829B981}" sibTransId="{A07BBBCE-95D5-4003-83ED-19BF9E1E3867}"/>
    <dgm:cxn modelId="{4243256F-D916-4F20-9736-6CDB2C23B3AE}" type="presOf" srcId="{2B499EC0-5320-4E09-9DBC-9E953B015D90}" destId="{01563D4E-47CF-467B-9F14-26DDC7570AC8}" srcOrd="0" destOrd="0" presId="urn:microsoft.com/office/officeart/2008/layout/VerticalCurvedList"/>
    <dgm:cxn modelId="{1F83B9DA-3630-4DC2-A468-58C7094D5B15}" type="presOf" srcId="{8161FA1D-8C4E-41AB-BDA0-B48C8B9325F3}" destId="{C34C908F-15E2-41B8-AC9B-64975EC85B06}" srcOrd="0" destOrd="0" presId="urn:microsoft.com/office/officeart/2008/layout/VerticalCurvedList"/>
    <dgm:cxn modelId="{3A64103A-CE71-4853-A62F-039344F1CF63}" type="presParOf" srcId="{EEAAE6DB-829F-45E4-A324-F5110356E855}" destId="{0F4977AB-5925-4D74-ADF8-7C72A77C2D20}" srcOrd="0" destOrd="0" presId="urn:microsoft.com/office/officeart/2008/layout/VerticalCurvedList"/>
    <dgm:cxn modelId="{151FBC94-5F85-492A-9E62-57D93ACB711A}" type="presParOf" srcId="{0F4977AB-5925-4D74-ADF8-7C72A77C2D20}" destId="{C6966C49-EF1F-4512-982E-42FBC034CF33}" srcOrd="0" destOrd="0" presId="urn:microsoft.com/office/officeart/2008/layout/VerticalCurvedList"/>
    <dgm:cxn modelId="{9BA7084E-FC2B-4138-AFF7-D4B1F7B773AD}" type="presParOf" srcId="{C6966C49-EF1F-4512-982E-42FBC034CF33}" destId="{BB6620DB-DC98-4191-ADE5-9F7270A5A212}" srcOrd="0" destOrd="0" presId="urn:microsoft.com/office/officeart/2008/layout/VerticalCurvedList"/>
    <dgm:cxn modelId="{FB49F3A2-3095-4216-B210-C7948B1C9458}" type="presParOf" srcId="{C6966C49-EF1F-4512-982E-42FBC034CF33}" destId="{72DD7B81-1312-4208-9FD6-C9E993AFB8FA}" srcOrd="1" destOrd="0" presId="urn:microsoft.com/office/officeart/2008/layout/VerticalCurvedList"/>
    <dgm:cxn modelId="{B7852A14-0458-43A7-9141-39C4AE16F902}" type="presParOf" srcId="{C6966C49-EF1F-4512-982E-42FBC034CF33}" destId="{EEFD5D7D-89EB-4034-984D-4F9509687B5A}" srcOrd="2" destOrd="0" presId="urn:microsoft.com/office/officeart/2008/layout/VerticalCurvedList"/>
    <dgm:cxn modelId="{73B7BA14-4E83-43E7-B61D-9D757082CFA7}" type="presParOf" srcId="{C6966C49-EF1F-4512-982E-42FBC034CF33}" destId="{D16F0277-411D-4279-A580-8263C7BC7DC3}" srcOrd="3" destOrd="0" presId="urn:microsoft.com/office/officeart/2008/layout/VerticalCurvedList"/>
    <dgm:cxn modelId="{48EB1573-120E-4699-BA49-984F263BA885}" type="presParOf" srcId="{0F4977AB-5925-4D74-ADF8-7C72A77C2D20}" destId="{F3DA1415-8A35-4822-AE5F-16B56109A386}" srcOrd="1" destOrd="0" presId="urn:microsoft.com/office/officeart/2008/layout/VerticalCurvedList"/>
    <dgm:cxn modelId="{A2048258-27CD-435B-B52A-3FAF2B099FF9}" type="presParOf" srcId="{0F4977AB-5925-4D74-ADF8-7C72A77C2D20}" destId="{75309FDC-8CA9-47EA-8BA8-24139F502AC3}" srcOrd="2" destOrd="0" presId="urn:microsoft.com/office/officeart/2008/layout/VerticalCurvedList"/>
    <dgm:cxn modelId="{BAA6E336-8DC7-473C-8933-72E9D8F9D418}" type="presParOf" srcId="{75309FDC-8CA9-47EA-8BA8-24139F502AC3}" destId="{F4E00D68-53FC-4BF5-BACE-54BE9E5683CF}" srcOrd="0" destOrd="0" presId="urn:microsoft.com/office/officeart/2008/layout/VerticalCurvedList"/>
    <dgm:cxn modelId="{532EC866-8FDE-4F53-BC67-84215D550880}" type="presParOf" srcId="{0F4977AB-5925-4D74-ADF8-7C72A77C2D20}" destId="{C34C908F-15E2-41B8-AC9B-64975EC85B06}" srcOrd="3" destOrd="0" presId="urn:microsoft.com/office/officeart/2008/layout/VerticalCurvedList"/>
    <dgm:cxn modelId="{32FC0F97-AEE9-4B7E-97DB-7D77B521AF60}" type="presParOf" srcId="{0F4977AB-5925-4D74-ADF8-7C72A77C2D20}" destId="{47AB95CF-F7B0-4BCB-A09C-F53A72DDA62D}" srcOrd="4" destOrd="0" presId="urn:microsoft.com/office/officeart/2008/layout/VerticalCurvedList"/>
    <dgm:cxn modelId="{7C668FD8-B2D0-4467-97FC-ABD2411B261C}" type="presParOf" srcId="{47AB95CF-F7B0-4BCB-A09C-F53A72DDA62D}" destId="{FA593269-DC04-4F20-93BB-CF13D60D16E6}" srcOrd="0" destOrd="0" presId="urn:microsoft.com/office/officeart/2008/layout/VerticalCurvedList"/>
    <dgm:cxn modelId="{D43ED1B7-1294-43A4-BB42-77193D9857A0}" type="presParOf" srcId="{0F4977AB-5925-4D74-ADF8-7C72A77C2D20}" destId="{01563D4E-47CF-467B-9F14-26DDC7570AC8}" srcOrd="5" destOrd="0" presId="urn:microsoft.com/office/officeart/2008/layout/VerticalCurvedList"/>
    <dgm:cxn modelId="{658C0164-20C4-4EA8-B240-1108A9A7AA10}" type="presParOf" srcId="{0F4977AB-5925-4D74-ADF8-7C72A77C2D20}" destId="{ADFA335F-2687-4477-9A3F-B90D8CB0C5E9}" srcOrd="6" destOrd="0" presId="urn:microsoft.com/office/officeart/2008/layout/VerticalCurvedList"/>
    <dgm:cxn modelId="{7CC919C4-1DA7-4755-8697-FCAAE5961C65}" type="presParOf" srcId="{ADFA335F-2687-4477-9A3F-B90D8CB0C5E9}" destId="{BD3D9DDA-8C38-48B2-8985-4A0EF10DD01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74B108F-3BDB-4D7A-9CFA-EDA171E351A6}" type="doc">
      <dgm:prSet loTypeId="urn:microsoft.com/office/officeart/2005/8/layout/vList2" loCatId="list" qsTypeId="urn:microsoft.com/office/officeart/2005/8/quickstyle/3d2" qsCatId="3D" csTypeId="urn:microsoft.com/office/officeart/2005/8/colors/accent3_1" csCatId="accent3" phldr="1"/>
      <dgm:spPr/>
      <dgm:t>
        <a:bodyPr/>
        <a:lstStyle/>
        <a:p>
          <a:endParaRPr lang="es-AR"/>
        </a:p>
      </dgm:t>
    </dgm:pt>
    <dgm:pt modelId="{B7B1B03D-BAD6-41E7-BD8C-D7A257A3FF53}">
      <dgm:prSet phldrT="[Texto]" custT="1"/>
      <dgm:spPr/>
      <dgm:t>
        <a:bodyPr/>
        <a:lstStyle/>
        <a:p>
          <a:pPr algn="just"/>
          <a:r>
            <a:rPr lang="es-AR" sz="1800" dirty="0" smtClean="0"/>
            <a:t>a</a:t>
          </a:r>
          <a:r>
            <a:rPr lang="es-AR" sz="2000" dirty="0" smtClean="0"/>
            <a:t>) Compartir en subgrupos los registros de las propuestas de enseñanza e identificar semejanzas, diferencias, momentos significativos, aprendizajes y situaciones críticas. </a:t>
          </a:r>
          <a:endParaRPr lang="es-AR" sz="2000" dirty="0"/>
        </a:p>
      </dgm:t>
    </dgm:pt>
    <dgm:pt modelId="{8DD28296-B26F-4987-A7C6-1C08B12FEE28}" type="parTrans" cxnId="{795C7BA1-BAC3-44AD-9B44-F752B60FAC9E}">
      <dgm:prSet/>
      <dgm:spPr/>
      <dgm:t>
        <a:bodyPr/>
        <a:lstStyle/>
        <a:p>
          <a:endParaRPr lang="es-AR"/>
        </a:p>
      </dgm:t>
    </dgm:pt>
    <dgm:pt modelId="{0B17CE2D-E9AA-4EA6-9FDC-5944CCE5350D}" type="sibTrans" cxnId="{795C7BA1-BAC3-44AD-9B44-F752B60FAC9E}">
      <dgm:prSet/>
      <dgm:spPr/>
      <dgm:t>
        <a:bodyPr/>
        <a:lstStyle/>
        <a:p>
          <a:endParaRPr lang="es-AR"/>
        </a:p>
      </dgm:t>
    </dgm:pt>
    <dgm:pt modelId="{6EA58144-69C7-4FDE-A4AF-C329BA5A9E99}">
      <dgm:prSet phldrT="[Texto]" custT="1"/>
      <dgm:spPr/>
      <dgm:t>
        <a:bodyPr/>
        <a:lstStyle/>
        <a:p>
          <a:pPr algn="just"/>
          <a:r>
            <a:rPr lang="es-AR" sz="1800" dirty="0" smtClean="0"/>
            <a:t>d</a:t>
          </a:r>
          <a:r>
            <a:rPr lang="es-AR" sz="2000" dirty="0" smtClean="0"/>
            <a:t>) Promover la reflexión a partir de los dos videos de Rebeca </a:t>
          </a:r>
          <a:r>
            <a:rPr lang="es-AR" sz="2000" dirty="0" err="1" smtClean="0"/>
            <a:t>Anijovich</a:t>
          </a:r>
          <a:r>
            <a:rPr lang="es-AR" sz="2000" dirty="0" smtClean="0"/>
            <a:t> sobre evaluación formativa y el valor formativo de la retroalimentación y conformar grupos de reflexión respecto del sentido de la evaluación, la autoevaluación y retroalimentación y las posibilidades de incorporar algunas de estas ideas en la práctica </a:t>
          </a:r>
          <a:endParaRPr lang="es-AR" sz="2000" dirty="0"/>
        </a:p>
      </dgm:t>
    </dgm:pt>
    <dgm:pt modelId="{D4532CD9-C7E1-4152-9643-A83A8FB0C93A}" type="parTrans" cxnId="{5AC1B907-E8B5-4708-AE4C-C13BEB4C168D}">
      <dgm:prSet/>
      <dgm:spPr/>
      <dgm:t>
        <a:bodyPr/>
        <a:lstStyle/>
        <a:p>
          <a:endParaRPr lang="es-AR"/>
        </a:p>
      </dgm:t>
    </dgm:pt>
    <dgm:pt modelId="{DD0D3157-BA15-432A-89D7-40A06956C595}" type="sibTrans" cxnId="{5AC1B907-E8B5-4708-AE4C-C13BEB4C168D}">
      <dgm:prSet/>
      <dgm:spPr/>
      <dgm:t>
        <a:bodyPr/>
        <a:lstStyle/>
        <a:p>
          <a:endParaRPr lang="es-AR"/>
        </a:p>
      </dgm:t>
    </dgm:pt>
    <dgm:pt modelId="{D3A5FDC1-1316-4EDC-9571-61A97CDBB3D4}">
      <dgm:prSet phldrT="[Texto]" custT="1"/>
      <dgm:spPr/>
      <dgm:t>
        <a:bodyPr/>
        <a:lstStyle/>
        <a:p>
          <a:pPr algn="just"/>
          <a:r>
            <a:rPr lang="es-AR" sz="1800" dirty="0" smtClean="0"/>
            <a:t>C</a:t>
          </a:r>
          <a:r>
            <a:rPr lang="es-AR" sz="2000" dirty="0" smtClean="0"/>
            <a:t>) laborar orientaciones, sugerencias o criterios para el desarrollo de propuestas de enseñanza en el marco de capacidades profesionales</a:t>
          </a:r>
          <a:endParaRPr lang="es-AR" sz="2000" dirty="0"/>
        </a:p>
      </dgm:t>
    </dgm:pt>
    <dgm:pt modelId="{779F6A68-A17D-4781-B6CA-FC3902641D09}" type="sibTrans" cxnId="{0ED62E1B-AC65-4B14-A5DA-B7E52F92F51A}">
      <dgm:prSet/>
      <dgm:spPr/>
      <dgm:t>
        <a:bodyPr/>
        <a:lstStyle/>
        <a:p>
          <a:endParaRPr lang="es-AR"/>
        </a:p>
      </dgm:t>
    </dgm:pt>
    <dgm:pt modelId="{47823357-85B8-4383-9737-5CE01CD5CB5B}" type="parTrans" cxnId="{0ED62E1B-AC65-4B14-A5DA-B7E52F92F51A}">
      <dgm:prSet/>
      <dgm:spPr/>
      <dgm:t>
        <a:bodyPr/>
        <a:lstStyle/>
        <a:p>
          <a:endParaRPr lang="es-AR"/>
        </a:p>
      </dgm:t>
    </dgm:pt>
    <dgm:pt modelId="{7ECFA185-9E32-4A0A-9ECF-7C336B3E28CC}">
      <dgm:prSet phldrT="[Texto]" custT="1"/>
      <dgm:spPr/>
      <dgm:t>
        <a:bodyPr/>
        <a:lstStyle/>
        <a:p>
          <a:r>
            <a:rPr lang="es-AR" sz="2000" dirty="0" smtClean="0"/>
            <a:t>b) Identificar tipos de propuestas o actividades que están ausentes o debilitadas. </a:t>
          </a:r>
          <a:endParaRPr lang="es-AR" sz="2000" dirty="0"/>
        </a:p>
      </dgm:t>
    </dgm:pt>
    <dgm:pt modelId="{B085A20F-F5F1-4792-84F3-2B264E499834}" type="sibTrans" cxnId="{FCC8C206-8531-4276-B187-14A0CE0575F4}">
      <dgm:prSet/>
      <dgm:spPr/>
      <dgm:t>
        <a:bodyPr/>
        <a:lstStyle/>
        <a:p>
          <a:endParaRPr lang="es-AR"/>
        </a:p>
      </dgm:t>
    </dgm:pt>
    <dgm:pt modelId="{6745B39A-219E-45FA-A1BE-5E4B6D70D62D}" type="parTrans" cxnId="{FCC8C206-8531-4276-B187-14A0CE0575F4}">
      <dgm:prSet/>
      <dgm:spPr/>
      <dgm:t>
        <a:bodyPr/>
        <a:lstStyle/>
        <a:p>
          <a:endParaRPr lang="es-AR"/>
        </a:p>
      </dgm:t>
    </dgm:pt>
    <dgm:pt modelId="{ED4579F7-ACED-48F1-A84E-AD852C801D19}" type="pres">
      <dgm:prSet presAssocID="{974B108F-3BDB-4D7A-9CFA-EDA171E351A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E98D4AC3-17B1-43DA-907F-6210F253A851}" type="pres">
      <dgm:prSet presAssocID="{B7B1B03D-BAD6-41E7-BD8C-D7A257A3FF53}" presName="parentText" presStyleLbl="node1" presStyleIdx="0" presStyleCnt="4" custScaleY="83389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109210D-8FCD-4606-B33C-69FAA5F51CE2}" type="pres">
      <dgm:prSet presAssocID="{0B17CE2D-E9AA-4EA6-9FDC-5944CCE5350D}" presName="spacer" presStyleCnt="0"/>
      <dgm:spPr/>
    </dgm:pt>
    <dgm:pt modelId="{3C04D7DE-2415-44EC-89E5-43D52FA6B03B}" type="pres">
      <dgm:prSet presAssocID="{7ECFA185-9E32-4A0A-9ECF-7C336B3E28CC}" presName="parentText" presStyleLbl="node1" presStyleIdx="1" presStyleCnt="4" custScaleY="84492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24136A9-6492-4377-9914-872594A82736}" type="pres">
      <dgm:prSet presAssocID="{B085A20F-F5F1-4792-84F3-2B264E499834}" presName="spacer" presStyleCnt="0"/>
      <dgm:spPr/>
    </dgm:pt>
    <dgm:pt modelId="{F2D03FD8-5DBC-42B7-BFE6-DDCD80C34F40}" type="pres">
      <dgm:prSet presAssocID="{D3A5FDC1-1316-4EDC-9571-61A97CDBB3D4}" presName="parentText" presStyleLbl="node1" presStyleIdx="2" presStyleCnt="4" custScaleY="82597" custLinFactNeighborY="-27710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8CD4B45-3C2D-4E70-A003-F6B33A5B6929}" type="pres">
      <dgm:prSet presAssocID="{779F6A68-A17D-4781-B6CA-FC3902641D09}" presName="spacer" presStyleCnt="0"/>
      <dgm:spPr/>
    </dgm:pt>
    <dgm:pt modelId="{9B443351-929C-4DCE-99FB-A6E4A3FF6891}" type="pres">
      <dgm:prSet presAssocID="{6EA58144-69C7-4FDE-A4AF-C329BA5A9E99}" presName="parentText" presStyleLbl="node1" presStyleIdx="3" presStyleCnt="4" custScaleY="132039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795C7BA1-BAC3-44AD-9B44-F752B60FAC9E}" srcId="{974B108F-3BDB-4D7A-9CFA-EDA171E351A6}" destId="{B7B1B03D-BAD6-41E7-BD8C-D7A257A3FF53}" srcOrd="0" destOrd="0" parTransId="{8DD28296-B26F-4987-A7C6-1C08B12FEE28}" sibTransId="{0B17CE2D-E9AA-4EA6-9FDC-5944CCE5350D}"/>
    <dgm:cxn modelId="{0ED62E1B-AC65-4B14-A5DA-B7E52F92F51A}" srcId="{974B108F-3BDB-4D7A-9CFA-EDA171E351A6}" destId="{D3A5FDC1-1316-4EDC-9571-61A97CDBB3D4}" srcOrd="2" destOrd="0" parTransId="{47823357-85B8-4383-9737-5CE01CD5CB5B}" sibTransId="{779F6A68-A17D-4781-B6CA-FC3902641D09}"/>
    <dgm:cxn modelId="{DF08BA11-4657-428F-A11F-3E3B7CC2C6F9}" type="presOf" srcId="{D3A5FDC1-1316-4EDC-9571-61A97CDBB3D4}" destId="{F2D03FD8-5DBC-42B7-BFE6-DDCD80C34F40}" srcOrd="0" destOrd="0" presId="urn:microsoft.com/office/officeart/2005/8/layout/vList2"/>
    <dgm:cxn modelId="{43B612DB-F8D1-41B7-8612-54C3B606DFB5}" type="presOf" srcId="{6EA58144-69C7-4FDE-A4AF-C329BA5A9E99}" destId="{9B443351-929C-4DCE-99FB-A6E4A3FF6891}" srcOrd="0" destOrd="0" presId="urn:microsoft.com/office/officeart/2005/8/layout/vList2"/>
    <dgm:cxn modelId="{F44037C1-D8E5-45E9-B327-3507DEEB7C28}" type="presOf" srcId="{7ECFA185-9E32-4A0A-9ECF-7C336B3E28CC}" destId="{3C04D7DE-2415-44EC-89E5-43D52FA6B03B}" srcOrd="0" destOrd="0" presId="urn:microsoft.com/office/officeart/2005/8/layout/vList2"/>
    <dgm:cxn modelId="{FB244426-30A2-4F3B-BF06-308C75C554E2}" type="presOf" srcId="{B7B1B03D-BAD6-41E7-BD8C-D7A257A3FF53}" destId="{E98D4AC3-17B1-43DA-907F-6210F253A851}" srcOrd="0" destOrd="0" presId="urn:microsoft.com/office/officeart/2005/8/layout/vList2"/>
    <dgm:cxn modelId="{5AC1B907-E8B5-4708-AE4C-C13BEB4C168D}" srcId="{974B108F-3BDB-4D7A-9CFA-EDA171E351A6}" destId="{6EA58144-69C7-4FDE-A4AF-C329BA5A9E99}" srcOrd="3" destOrd="0" parTransId="{D4532CD9-C7E1-4152-9643-A83A8FB0C93A}" sibTransId="{DD0D3157-BA15-432A-89D7-40A06956C595}"/>
    <dgm:cxn modelId="{5A136039-FCF9-45D6-B447-0630F13DCDF8}" type="presOf" srcId="{974B108F-3BDB-4D7A-9CFA-EDA171E351A6}" destId="{ED4579F7-ACED-48F1-A84E-AD852C801D19}" srcOrd="0" destOrd="0" presId="urn:microsoft.com/office/officeart/2005/8/layout/vList2"/>
    <dgm:cxn modelId="{FCC8C206-8531-4276-B187-14A0CE0575F4}" srcId="{974B108F-3BDB-4D7A-9CFA-EDA171E351A6}" destId="{7ECFA185-9E32-4A0A-9ECF-7C336B3E28CC}" srcOrd="1" destOrd="0" parTransId="{6745B39A-219E-45FA-A1BE-5E4B6D70D62D}" sibTransId="{B085A20F-F5F1-4792-84F3-2B264E499834}"/>
    <dgm:cxn modelId="{D29C0756-89CE-4250-BF50-457658884C0B}" type="presParOf" srcId="{ED4579F7-ACED-48F1-A84E-AD852C801D19}" destId="{E98D4AC3-17B1-43DA-907F-6210F253A851}" srcOrd="0" destOrd="0" presId="urn:microsoft.com/office/officeart/2005/8/layout/vList2"/>
    <dgm:cxn modelId="{1C7369CF-21C0-49A1-8A33-DBDEAAFEC3C3}" type="presParOf" srcId="{ED4579F7-ACED-48F1-A84E-AD852C801D19}" destId="{4109210D-8FCD-4606-B33C-69FAA5F51CE2}" srcOrd="1" destOrd="0" presId="urn:microsoft.com/office/officeart/2005/8/layout/vList2"/>
    <dgm:cxn modelId="{0A29EA3B-41A7-40FD-8BC0-049169A7EF0C}" type="presParOf" srcId="{ED4579F7-ACED-48F1-A84E-AD852C801D19}" destId="{3C04D7DE-2415-44EC-89E5-43D52FA6B03B}" srcOrd="2" destOrd="0" presId="urn:microsoft.com/office/officeart/2005/8/layout/vList2"/>
    <dgm:cxn modelId="{6AAD7C91-3D76-43B4-846B-587B28C7A3CC}" type="presParOf" srcId="{ED4579F7-ACED-48F1-A84E-AD852C801D19}" destId="{124136A9-6492-4377-9914-872594A82736}" srcOrd="3" destOrd="0" presId="urn:microsoft.com/office/officeart/2005/8/layout/vList2"/>
    <dgm:cxn modelId="{1CEDE7E8-E623-440F-B92A-1537E3CF2EA5}" type="presParOf" srcId="{ED4579F7-ACED-48F1-A84E-AD852C801D19}" destId="{F2D03FD8-5DBC-42B7-BFE6-DDCD80C34F40}" srcOrd="4" destOrd="0" presId="urn:microsoft.com/office/officeart/2005/8/layout/vList2"/>
    <dgm:cxn modelId="{8E3411F9-C636-45ED-A785-E84DB30CDCC3}" type="presParOf" srcId="{ED4579F7-ACED-48F1-A84E-AD852C801D19}" destId="{E8CD4B45-3C2D-4E70-A003-F6B33A5B6929}" srcOrd="5" destOrd="0" presId="urn:microsoft.com/office/officeart/2005/8/layout/vList2"/>
    <dgm:cxn modelId="{51B56D7E-8C24-4635-ACC1-9C14BF30C740}" type="presParOf" srcId="{ED4579F7-ACED-48F1-A84E-AD852C801D19}" destId="{9B443351-929C-4DCE-99FB-A6E4A3FF689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E3B8968-CBFF-4765-B4E8-6DD5042B9045}" type="doc">
      <dgm:prSet loTypeId="urn:microsoft.com/office/officeart/2005/8/layout/vList2" loCatId="list" qsTypeId="urn:microsoft.com/office/officeart/2005/8/quickstyle/3d4" qsCatId="3D" csTypeId="urn:microsoft.com/office/officeart/2005/8/colors/accent3_1" csCatId="accent3" phldr="1"/>
      <dgm:spPr/>
      <dgm:t>
        <a:bodyPr/>
        <a:lstStyle/>
        <a:p>
          <a:endParaRPr lang="es-AR"/>
        </a:p>
      </dgm:t>
    </dgm:pt>
    <dgm:pt modelId="{57B2A34C-A346-4D7C-B1E8-6A5A89B3DDF9}">
      <dgm:prSet phldrT="[Texto]" custT="1"/>
      <dgm:spPr/>
      <dgm:t>
        <a:bodyPr/>
        <a:lstStyle/>
        <a:p>
          <a:r>
            <a:rPr lang="es-AR" sz="1800" b="1" dirty="0" smtClean="0"/>
            <a:t>2) Elaborar proyectos interdisciplinarios en y entre distintas áreas curriculares vinculados a temáticas o problemáticas propias de la práctica docente. </a:t>
          </a:r>
          <a:endParaRPr lang="es-AR" sz="1800" dirty="0"/>
        </a:p>
      </dgm:t>
    </dgm:pt>
    <dgm:pt modelId="{8B7CC91C-0E2C-4208-A2A3-7B8F49D543B0}" type="parTrans" cxnId="{F6FEBAA0-F805-4D25-875B-DF2897531230}">
      <dgm:prSet/>
      <dgm:spPr/>
      <dgm:t>
        <a:bodyPr/>
        <a:lstStyle/>
        <a:p>
          <a:endParaRPr lang="es-AR"/>
        </a:p>
      </dgm:t>
    </dgm:pt>
    <dgm:pt modelId="{12B0BAE7-6C24-4546-81F8-9B6BC5792F35}" type="sibTrans" cxnId="{F6FEBAA0-F805-4D25-875B-DF2897531230}">
      <dgm:prSet/>
      <dgm:spPr/>
      <dgm:t>
        <a:bodyPr/>
        <a:lstStyle/>
        <a:p>
          <a:endParaRPr lang="es-AR"/>
        </a:p>
      </dgm:t>
    </dgm:pt>
    <dgm:pt modelId="{C170ABBC-11C3-43D2-8CE8-CBD573A93AA7}">
      <dgm:prSet phldrT="[Texto]" custT="1"/>
      <dgm:spPr/>
      <dgm:t>
        <a:bodyPr/>
        <a:lstStyle/>
        <a:p>
          <a:pPr algn="l"/>
          <a:r>
            <a:rPr lang="es-AR" sz="1800" b="1" dirty="0" smtClean="0"/>
            <a:t>3) Incluir propuestas y/o proyectos interdisciplinares  ( Talleres integrados)</a:t>
          </a:r>
          <a:r>
            <a:rPr lang="es-AR" sz="2400" b="1" dirty="0" smtClean="0"/>
            <a:t>. </a:t>
          </a:r>
          <a:endParaRPr lang="es-AR" sz="2400" dirty="0"/>
        </a:p>
      </dgm:t>
    </dgm:pt>
    <dgm:pt modelId="{5A08AC0E-C277-4B1C-AED5-84BE82AB6F62}" type="parTrans" cxnId="{6537E107-2F88-4663-A3D1-627AF17D3CB5}">
      <dgm:prSet/>
      <dgm:spPr/>
      <dgm:t>
        <a:bodyPr/>
        <a:lstStyle/>
        <a:p>
          <a:endParaRPr lang="es-AR"/>
        </a:p>
      </dgm:t>
    </dgm:pt>
    <dgm:pt modelId="{0FC34FC6-0163-49A4-B369-0F89AE7A57EA}" type="sibTrans" cxnId="{6537E107-2F88-4663-A3D1-627AF17D3CB5}">
      <dgm:prSet/>
      <dgm:spPr/>
      <dgm:t>
        <a:bodyPr/>
        <a:lstStyle/>
        <a:p>
          <a:endParaRPr lang="es-AR"/>
        </a:p>
      </dgm:t>
    </dgm:pt>
    <dgm:pt modelId="{6251FD87-9AD4-4757-AF09-930C98A48E83}">
      <dgm:prSet phldrT="[Texto]" custT="1"/>
      <dgm:spPr/>
      <dgm:t>
        <a:bodyPr/>
        <a:lstStyle/>
        <a:p>
          <a:r>
            <a:rPr lang="es-AR" sz="2000" b="1" dirty="0" smtClean="0"/>
            <a:t>4) Diversificar las propuestas de enseñanza para trabajar la </a:t>
          </a:r>
          <a:r>
            <a:rPr lang="es-AR" sz="2000" b="1" dirty="0" err="1" smtClean="0"/>
            <a:t>interdisciplina</a:t>
          </a:r>
          <a:r>
            <a:rPr lang="es-AR" sz="2000" b="1" dirty="0" smtClean="0"/>
            <a:t> </a:t>
          </a:r>
          <a:endParaRPr lang="es-AR" sz="2000" dirty="0"/>
        </a:p>
      </dgm:t>
    </dgm:pt>
    <dgm:pt modelId="{C78DD0AA-907F-484B-8AE4-A69B70CB1793}" type="parTrans" cxnId="{C7EF82F1-EFA8-4530-AA1C-40F31B69A974}">
      <dgm:prSet/>
      <dgm:spPr/>
      <dgm:t>
        <a:bodyPr/>
        <a:lstStyle/>
        <a:p>
          <a:endParaRPr lang="es-AR"/>
        </a:p>
      </dgm:t>
    </dgm:pt>
    <dgm:pt modelId="{9B2B00F2-C755-4EEE-A632-FBE6FAF61BCD}" type="sibTrans" cxnId="{C7EF82F1-EFA8-4530-AA1C-40F31B69A974}">
      <dgm:prSet/>
      <dgm:spPr/>
      <dgm:t>
        <a:bodyPr/>
        <a:lstStyle/>
        <a:p>
          <a:endParaRPr lang="es-AR"/>
        </a:p>
      </dgm:t>
    </dgm:pt>
    <dgm:pt modelId="{D94EBC21-CF6F-4E78-AA2C-7AB4605CDAA5}">
      <dgm:prSet phldrT="[Texto]" custT="1"/>
      <dgm:spPr/>
      <dgm:t>
        <a:bodyPr/>
        <a:lstStyle/>
        <a:p>
          <a:r>
            <a:rPr lang="es-AR" sz="2000" b="1" dirty="0" smtClean="0"/>
            <a:t>5) Implementar espacios de trabajo entre docentes para armar redes interdisciplinarias utilizando las TIC</a:t>
          </a:r>
          <a:endParaRPr lang="es-AR" sz="2000" dirty="0"/>
        </a:p>
      </dgm:t>
    </dgm:pt>
    <dgm:pt modelId="{163F3A7B-3F5C-4C09-9385-6767869EC493}" type="parTrans" cxnId="{FB5A8A32-4901-4A63-B80F-3C81AA91B50A}">
      <dgm:prSet/>
      <dgm:spPr/>
      <dgm:t>
        <a:bodyPr/>
        <a:lstStyle/>
        <a:p>
          <a:endParaRPr lang="es-AR"/>
        </a:p>
      </dgm:t>
    </dgm:pt>
    <dgm:pt modelId="{E4094FC3-F645-4E4E-BC8A-0B6C58A0F2D0}" type="sibTrans" cxnId="{FB5A8A32-4901-4A63-B80F-3C81AA91B50A}">
      <dgm:prSet/>
      <dgm:spPr/>
      <dgm:t>
        <a:bodyPr/>
        <a:lstStyle/>
        <a:p>
          <a:endParaRPr lang="es-AR"/>
        </a:p>
      </dgm:t>
    </dgm:pt>
    <dgm:pt modelId="{5B00A1E9-D7F5-4C6E-BD23-E085F7104860}">
      <dgm:prSet custT="1"/>
      <dgm:spPr/>
      <dgm:t>
        <a:bodyPr/>
        <a:lstStyle/>
        <a:p>
          <a:r>
            <a:rPr lang="es-AR" sz="2000" b="1" dirty="0" smtClean="0"/>
            <a:t>1) Generar en los Institutos espacios de reflexión y discusión en torno a la </a:t>
          </a:r>
          <a:r>
            <a:rPr lang="es-AR" sz="2000" b="1" dirty="0" err="1" smtClean="0"/>
            <a:t>Interdisciplina</a:t>
          </a:r>
          <a:endParaRPr lang="es-AR" sz="2000" b="1" dirty="0" smtClean="0"/>
        </a:p>
      </dgm:t>
    </dgm:pt>
    <dgm:pt modelId="{B2BA4A20-4644-4280-9C62-2AFE50497F24}" type="parTrans" cxnId="{4D97B9DC-4C4B-4594-BA08-FAC5DEC90406}">
      <dgm:prSet/>
      <dgm:spPr/>
      <dgm:t>
        <a:bodyPr/>
        <a:lstStyle/>
        <a:p>
          <a:endParaRPr lang="es-AR"/>
        </a:p>
      </dgm:t>
    </dgm:pt>
    <dgm:pt modelId="{33F66348-2873-4E65-B34E-7905726ECDE0}" type="sibTrans" cxnId="{4D97B9DC-4C4B-4594-BA08-FAC5DEC90406}">
      <dgm:prSet/>
      <dgm:spPr/>
      <dgm:t>
        <a:bodyPr/>
        <a:lstStyle/>
        <a:p>
          <a:endParaRPr lang="es-AR"/>
        </a:p>
      </dgm:t>
    </dgm:pt>
    <dgm:pt modelId="{54F0A6C5-912E-443C-8C16-C51478B45091}" type="pres">
      <dgm:prSet presAssocID="{6E3B8968-CBFF-4765-B4E8-6DD5042B904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F812F8C0-31DB-4317-97A3-35746541FC75}" type="pres">
      <dgm:prSet presAssocID="{5B00A1E9-D7F5-4C6E-BD23-E085F710486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78B5703-6024-4454-AD4D-37CC59DA05F1}" type="pres">
      <dgm:prSet presAssocID="{33F66348-2873-4E65-B34E-7905726ECDE0}" presName="spacer" presStyleCnt="0"/>
      <dgm:spPr/>
      <dgm:t>
        <a:bodyPr/>
        <a:lstStyle/>
        <a:p>
          <a:endParaRPr lang="es-AR"/>
        </a:p>
      </dgm:t>
    </dgm:pt>
    <dgm:pt modelId="{EADAD4B1-4794-4694-83D6-041ED945B027}" type="pres">
      <dgm:prSet presAssocID="{57B2A34C-A346-4D7C-B1E8-6A5A89B3DDF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F50D43E-5CEA-413C-ADEF-8253B24BE678}" type="pres">
      <dgm:prSet presAssocID="{12B0BAE7-6C24-4546-81F8-9B6BC5792F35}" presName="spacer" presStyleCnt="0"/>
      <dgm:spPr/>
      <dgm:t>
        <a:bodyPr/>
        <a:lstStyle/>
        <a:p>
          <a:endParaRPr lang="es-AR"/>
        </a:p>
      </dgm:t>
    </dgm:pt>
    <dgm:pt modelId="{8EFC82EE-AC46-4CE1-9B03-B7A50D47BDB9}" type="pres">
      <dgm:prSet presAssocID="{C170ABBC-11C3-43D2-8CE8-CBD573A93AA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0C000C3-C173-43E5-97C8-4B11C2A4E6D0}" type="pres">
      <dgm:prSet presAssocID="{0FC34FC6-0163-49A4-B369-0F89AE7A57EA}" presName="spacer" presStyleCnt="0"/>
      <dgm:spPr/>
      <dgm:t>
        <a:bodyPr/>
        <a:lstStyle/>
        <a:p>
          <a:endParaRPr lang="es-AR"/>
        </a:p>
      </dgm:t>
    </dgm:pt>
    <dgm:pt modelId="{CD63DE40-6536-49B7-AD54-7FEFECB66741}" type="pres">
      <dgm:prSet presAssocID="{6251FD87-9AD4-4757-AF09-930C98A48E83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2019412-FF61-42F0-96A2-842AB6906F32}" type="pres">
      <dgm:prSet presAssocID="{9B2B00F2-C755-4EEE-A632-FBE6FAF61BCD}" presName="spacer" presStyleCnt="0"/>
      <dgm:spPr/>
      <dgm:t>
        <a:bodyPr/>
        <a:lstStyle/>
        <a:p>
          <a:endParaRPr lang="es-AR"/>
        </a:p>
      </dgm:t>
    </dgm:pt>
    <dgm:pt modelId="{6B2CD48B-B2A1-4672-A9D3-02524D0E8DE6}" type="pres">
      <dgm:prSet presAssocID="{D94EBC21-CF6F-4E78-AA2C-7AB4605CDAA5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6537E107-2F88-4663-A3D1-627AF17D3CB5}" srcId="{6E3B8968-CBFF-4765-B4E8-6DD5042B9045}" destId="{C170ABBC-11C3-43D2-8CE8-CBD573A93AA7}" srcOrd="2" destOrd="0" parTransId="{5A08AC0E-C277-4B1C-AED5-84BE82AB6F62}" sibTransId="{0FC34FC6-0163-49A4-B369-0F89AE7A57EA}"/>
    <dgm:cxn modelId="{707D5EF2-314D-4744-B5DF-761491B6EEB6}" type="presOf" srcId="{D94EBC21-CF6F-4E78-AA2C-7AB4605CDAA5}" destId="{6B2CD48B-B2A1-4672-A9D3-02524D0E8DE6}" srcOrd="0" destOrd="0" presId="urn:microsoft.com/office/officeart/2005/8/layout/vList2"/>
    <dgm:cxn modelId="{CEC96798-FD5C-40EE-9EE4-469C2652DB6B}" type="presOf" srcId="{6251FD87-9AD4-4757-AF09-930C98A48E83}" destId="{CD63DE40-6536-49B7-AD54-7FEFECB66741}" srcOrd="0" destOrd="0" presId="urn:microsoft.com/office/officeart/2005/8/layout/vList2"/>
    <dgm:cxn modelId="{4D97B9DC-4C4B-4594-BA08-FAC5DEC90406}" srcId="{6E3B8968-CBFF-4765-B4E8-6DD5042B9045}" destId="{5B00A1E9-D7F5-4C6E-BD23-E085F7104860}" srcOrd="0" destOrd="0" parTransId="{B2BA4A20-4644-4280-9C62-2AFE50497F24}" sibTransId="{33F66348-2873-4E65-B34E-7905726ECDE0}"/>
    <dgm:cxn modelId="{FB5A8A32-4901-4A63-B80F-3C81AA91B50A}" srcId="{6E3B8968-CBFF-4765-B4E8-6DD5042B9045}" destId="{D94EBC21-CF6F-4E78-AA2C-7AB4605CDAA5}" srcOrd="4" destOrd="0" parTransId="{163F3A7B-3F5C-4C09-9385-6767869EC493}" sibTransId="{E4094FC3-F645-4E4E-BC8A-0B6C58A0F2D0}"/>
    <dgm:cxn modelId="{E7958C5A-0611-453F-94C1-B0A90037FE7B}" type="presOf" srcId="{5B00A1E9-D7F5-4C6E-BD23-E085F7104860}" destId="{F812F8C0-31DB-4317-97A3-35746541FC75}" srcOrd="0" destOrd="0" presId="urn:microsoft.com/office/officeart/2005/8/layout/vList2"/>
    <dgm:cxn modelId="{1C3EEEB7-0127-45D3-B5DE-F8B8BD2E3C37}" type="presOf" srcId="{C170ABBC-11C3-43D2-8CE8-CBD573A93AA7}" destId="{8EFC82EE-AC46-4CE1-9B03-B7A50D47BDB9}" srcOrd="0" destOrd="0" presId="urn:microsoft.com/office/officeart/2005/8/layout/vList2"/>
    <dgm:cxn modelId="{C7EF82F1-EFA8-4530-AA1C-40F31B69A974}" srcId="{6E3B8968-CBFF-4765-B4E8-6DD5042B9045}" destId="{6251FD87-9AD4-4757-AF09-930C98A48E83}" srcOrd="3" destOrd="0" parTransId="{C78DD0AA-907F-484B-8AE4-A69B70CB1793}" sibTransId="{9B2B00F2-C755-4EEE-A632-FBE6FAF61BCD}"/>
    <dgm:cxn modelId="{4B789E83-2087-467C-8C47-F4AA0A3DAE41}" type="presOf" srcId="{6E3B8968-CBFF-4765-B4E8-6DD5042B9045}" destId="{54F0A6C5-912E-443C-8C16-C51478B45091}" srcOrd="0" destOrd="0" presId="urn:microsoft.com/office/officeart/2005/8/layout/vList2"/>
    <dgm:cxn modelId="{895AD4FD-64DF-4979-9D02-C8F77735ED7B}" type="presOf" srcId="{57B2A34C-A346-4D7C-B1E8-6A5A89B3DDF9}" destId="{EADAD4B1-4794-4694-83D6-041ED945B027}" srcOrd="0" destOrd="0" presId="urn:microsoft.com/office/officeart/2005/8/layout/vList2"/>
    <dgm:cxn modelId="{F6FEBAA0-F805-4D25-875B-DF2897531230}" srcId="{6E3B8968-CBFF-4765-B4E8-6DD5042B9045}" destId="{57B2A34C-A346-4D7C-B1E8-6A5A89B3DDF9}" srcOrd="1" destOrd="0" parTransId="{8B7CC91C-0E2C-4208-A2A3-7B8F49D543B0}" sibTransId="{12B0BAE7-6C24-4546-81F8-9B6BC5792F35}"/>
    <dgm:cxn modelId="{EAE34E2E-27C7-45E6-8B39-273B364C8C71}" type="presParOf" srcId="{54F0A6C5-912E-443C-8C16-C51478B45091}" destId="{F812F8C0-31DB-4317-97A3-35746541FC75}" srcOrd="0" destOrd="0" presId="urn:microsoft.com/office/officeart/2005/8/layout/vList2"/>
    <dgm:cxn modelId="{F1C2A4A1-07C2-4CB9-8173-1C2D3CD22C1F}" type="presParOf" srcId="{54F0A6C5-912E-443C-8C16-C51478B45091}" destId="{F78B5703-6024-4454-AD4D-37CC59DA05F1}" srcOrd="1" destOrd="0" presId="urn:microsoft.com/office/officeart/2005/8/layout/vList2"/>
    <dgm:cxn modelId="{B41ADB86-BE58-40A7-A277-CE471ED28ECD}" type="presParOf" srcId="{54F0A6C5-912E-443C-8C16-C51478B45091}" destId="{EADAD4B1-4794-4694-83D6-041ED945B027}" srcOrd="2" destOrd="0" presId="urn:microsoft.com/office/officeart/2005/8/layout/vList2"/>
    <dgm:cxn modelId="{DB82BBAA-674A-4A4E-A92A-6767F57D7B09}" type="presParOf" srcId="{54F0A6C5-912E-443C-8C16-C51478B45091}" destId="{9F50D43E-5CEA-413C-ADEF-8253B24BE678}" srcOrd="3" destOrd="0" presId="urn:microsoft.com/office/officeart/2005/8/layout/vList2"/>
    <dgm:cxn modelId="{084BB524-67AA-4F44-A0B0-DDD06EAC864C}" type="presParOf" srcId="{54F0A6C5-912E-443C-8C16-C51478B45091}" destId="{8EFC82EE-AC46-4CE1-9B03-B7A50D47BDB9}" srcOrd="4" destOrd="0" presId="urn:microsoft.com/office/officeart/2005/8/layout/vList2"/>
    <dgm:cxn modelId="{87092D6E-CE6F-4090-8CC1-7AFD54761EC6}" type="presParOf" srcId="{54F0A6C5-912E-443C-8C16-C51478B45091}" destId="{80C000C3-C173-43E5-97C8-4B11C2A4E6D0}" srcOrd="5" destOrd="0" presId="urn:microsoft.com/office/officeart/2005/8/layout/vList2"/>
    <dgm:cxn modelId="{52AE2D85-5C10-4C2F-976B-FB4BF1CCDEF1}" type="presParOf" srcId="{54F0A6C5-912E-443C-8C16-C51478B45091}" destId="{CD63DE40-6536-49B7-AD54-7FEFECB66741}" srcOrd="6" destOrd="0" presId="urn:microsoft.com/office/officeart/2005/8/layout/vList2"/>
    <dgm:cxn modelId="{22869EA2-AD13-4656-812E-D116DCCD40B2}" type="presParOf" srcId="{54F0A6C5-912E-443C-8C16-C51478B45091}" destId="{62019412-FF61-42F0-96A2-842AB6906F32}" srcOrd="7" destOrd="0" presId="urn:microsoft.com/office/officeart/2005/8/layout/vList2"/>
    <dgm:cxn modelId="{75ECDDEB-1B9A-40FA-8271-B94323BBB337}" type="presParOf" srcId="{54F0A6C5-912E-443C-8C16-C51478B45091}" destId="{6B2CD48B-B2A1-4672-A9D3-02524D0E8DE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A166D59-E0DF-4299-B953-B7C82208793D}" type="doc">
      <dgm:prSet loTypeId="urn:microsoft.com/office/officeart/2005/8/layout/matrix3" loCatId="matrix" qsTypeId="urn:microsoft.com/office/officeart/2005/8/quickstyle/3d1" qsCatId="3D" csTypeId="urn:microsoft.com/office/officeart/2005/8/colors/accent3_1" csCatId="accent3" phldr="1"/>
      <dgm:spPr/>
      <dgm:t>
        <a:bodyPr/>
        <a:lstStyle/>
        <a:p>
          <a:endParaRPr lang="es-AR"/>
        </a:p>
      </dgm:t>
    </dgm:pt>
    <dgm:pt modelId="{FF2C0B9C-126E-428E-A83C-A8C5DD81B156}">
      <dgm:prSet phldrT="[Texto]" custT="1"/>
      <dgm:spPr/>
      <dgm:t>
        <a:bodyPr/>
        <a:lstStyle/>
        <a:p>
          <a:r>
            <a:rPr lang="es-AR" sz="1800" dirty="0" smtClean="0"/>
            <a:t>La escritura y el habla son procesos fundamentales para la Formación</a:t>
          </a:r>
          <a:endParaRPr lang="es-AR" sz="1800" dirty="0"/>
        </a:p>
      </dgm:t>
    </dgm:pt>
    <dgm:pt modelId="{043B46CE-E5EE-49DD-8326-F07C7FE90E6B}" type="parTrans" cxnId="{E16990CA-E464-43B2-9A87-913B6FACEB39}">
      <dgm:prSet/>
      <dgm:spPr/>
      <dgm:t>
        <a:bodyPr/>
        <a:lstStyle/>
        <a:p>
          <a:endParaRPr lang="es-AR"/>
        </a:p>
      </dgm:t>
    </dgm:pt>
    <dgm:pt modelId="{982DE7C5-2D5A-4958-A7F1-0531FB2201D2}" type="sibTrans" cxnId="{E16990CA-E464-43B2-9A87-913B6FACEB39}">
      <dgm:prSet/>
      <dgm:spPr/>
      <dgm:t>
        <a:bodyPr/>
        <a:lstStyle/>
        <a:p>
          <a:endParaRPr lang="es-AR"/>
        </a:p>
      </dgm:t>
    </dgm:pt>
    <dgm:pt modelId="{E2A832DD-0966-4A66-9921-A207A62BDE39}">
      <dgm:prSet phldrT="[Texto]" custT="1"/>
      <dgm:spPr/>
      <dgm:t>
        <a:bodyPr/>
        <a:lstStyle/>
        <a:p>
          <a:r>
            <a:rPr lang="es-AR" sz="1800" dirty="0" smtClean="0"/>
            <a:t>Reconocer la relación que existe entre lectura, escritura, oralidad y aprendizaje</a:t>
          </a:r>
          <a:endParaRPr lang="es-AR" sz="1800" dirty="0"/>
        </a:p>
      </dgm:t>
    </dgm:pt>
    <dgm:pt modelId="{FFEB392E-E753-4FD0-84B7-21AC7A49B1C4}" type="parTrans" cxnId="{08B969A3-D5F1-41F2-A972-5499BFFE2130}">
      <dgm:prSet/>
      <dgm:spPr/>
      <dgm:t>
        <a:bodyPr/>
        <a:lstStyle/>
        <a:p>
          <a:endParaRPr lang="es-AR"/>
        </a:p>
      </dgm:t>
    </dgm:pt>
    <dgm:pt modelId="{D2DBE059-09D9-4491-A533-D077216EAC26}" type="sibTrans" cxnId="{08B969A3-D5F1-41F2-A972-5499BFFE2130}">
      <dgm:prSet/>
      <dgm:spPr/>
      <dgm:t>
        <a:bodyPr/>
        <a:lstStyle/>
        <a:p>
          <a:endParaRPr lang="es-AR"/>
        </a:p>
      </dgm:t>
    </dgm:pt>
    <dgm:pt modelId="{0DDDFFCE-51D1-4CD1-8300-44263F9E0DAB}">
      <dgm:prSet phldrT="[Texto]" custT="1"/>
      <dgm:spPr/>
      <dgm:t>
        <a:bodyPr/>
        <a:lstStyle/>
        <a:p>
          <a:r>
            <a:rPr lang="es-AR" sz="1800" dirty="0" smtClean="0"/>
            <a:t>No son habilidades separadas e independientes del aprendizaje de las disciplinas </a:t>
          </a:r>
          <a:endParaRPr lang="es-AR" sz="1800" dirty="0"/>
        </a:p>
      </dgm:t>
    </dgm:pt>
    <dgm:pt modelId="{F419326D-1919-45C2-8974-0BDB8C79D6B8}" type="parTrans" cxnId="{68A323F2-74E7-49B4-B1B6-B2D7DEDF1955}">
      <dgm:prSet/>
      <dgm:spPr/>
      <dgm:t>
        <a:bodyPr/>
        <a:lstStyle/>
        <a:p>
          <a:endParaRPr lang="es-AR"/>
        </a:p>
      </dgm:t>
    </dgm:pt>
    <dgm:pt modelId="{6679D9EC-F7C7-44EF-ADFD-15F0E4737534}" type="sibTrans" cxnId="{68A323F2-74E7-49B4-B1B6-B2D7DEDF1955}">
      <dgm:prSet/>
      <dgm:spPr/>
      <dgm:t>
        <a:bodyPr/>
        <a:lstStyle/>
        <a:p>
          <a:endParaRPr lang="es-AR"/>
        </a:p>
      </dgm:t>
    </dgm:pt>
    <dgm:pt modelId="{5FAC321D-2462-4960-9180-539FFA305A00}">
      <dgm:prSet/>
      <dgm:spPr/>
      <dgm:t>
        <a:bodyPr/>
        <a:lstStyle/>
        <a:p>
          <a:r>
            <a:rPr lang="es-AR" dirty="0" smtClean="0">
              <a:solidFill>
                <a:srgbClr val="000000"/>
              </a:solidFill>
              <a:latin typeface="Calibri" panose="020F0502020204030204" pitchFamily="34" charset="0"/>
            </a:rPr>
            <a:t>Atender  al equilibro entre la escritura,  la lectura y de la expresión oral en las experiencias de aula. </a:t>
          </a:r>
          <a:endParaRPr lang="es-AR" dirty="0"/>
        </a:p>
      </dgm:t>
    </dgm:pt>
    <dgm:pt modelId="{BF5E36A9-C7B2-4A57-8833-183E6BC2D6A2}" type="parTrans" cxnId="{86C9CF16-E765-42F6-8390-8A70CF42C857}">
      <dgm:prSet/>
      <dgm:spPr/>
      <dgm:t>
        <a:bodyPr/>
        <a:lstStyle/>
        <a:p>
          <a:endParaRPr lang="es-AR"/>
        </a:p>
      </dgm:t>
    </dgm:pt>
    <dgm:pt modelId="{036BD3F5-785C-40FF-9965-64B3E1E4FF25}" type="sibTrans" cxnId="{86C9CF16-E765-42F6-8390-8A70CF42C857}">
      <dgm:prSet/>
      <dgm:spPr/>
      <dgm:t>
        <a:bodyPr/>
        <a:lstStyle/>
        <a:p>
          <a:endParaRPr lang="es-AR"/>
        </a:p>
      </dgm:t>
    </dgm:pt>
    <dgm:pt modelId="{97A0D0B1-0FB3-443C-9A36-49C4A8A6712C}" type="pres">
      <dgm:prSet presAssocID="{8A166D59-E0DF-4299-B953-B7C82208793D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28D75616-FAB3-4078-A3D6-D34BF765EE54}" type="pres">
      <dgm:prSet presAssocID="{8A166D59-E0DF-4299-B953-B7C82208793D}" presName="diamond" presStyleLbl="bgShp" presStyleIdx="0" presStyleCnt="1" custLinFactNeighborX="-368" custLinFactNeighborY="-1886"/>
      <dgm:spPr/>
      <dgm:t>
        <a:bodyPr/>
        <a:lstStyle/>
        <a:p>
          <a:endParaRPr lang="es-AR"/>
        </a:p>
      </dgm:t>
    </dgm:pt>
    <dgm:pt modelId="{83CF678D-874F-4E1D-A6EF-9F6A1C7FFE86}" type="pres">
      <dgm:prSet presAssocID="{8A166D59-E0DF-4299-B953-B7C82208793D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1DD0D46-C37A-4E43-B9B7-A284D63CB1B2}" type="pres">
      <dgm:prSet presAssocID="{8A166D59-E0DF-4299-B953-B7C82208793D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C5B8113-4AF3-4CFD-B845-CCAFB4FE024A}" type="pres">
      <dgm:prSet presAssocID="{8A166D59-E0DF-4299-B953-B7C82208793D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52F1571-DB94-4269-8690-A519F4EEF0AE}" type="pres">
      <dgm:prSet presAssocID="{8A166D59-E0DF-4299-B953-B7C82208793D}" presName="quad4" presStyleLbl="node1" presStyleIdx="3" presStyleCnt="4" custScaleX="112577" custScaleY="988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D25BD5BE-6FB7-457A-9888-223E724C605B}" type="presOf" srcId="{8A166D59-E0DF-4299-B953-B7C82208793D}" destId="{97A0D0B1-0FB3-443C-9A36-49C4A8A6712C}" srcOrd="0" destOrd="0" presId="urn:microsoft.com/office/officeart/2005/8/layout/matrix3"/>
    <dgm:cxn modelId="{AF75EC80-5402-48F0-8F5E-15B3C1422D03}" type="presOf" srcId="{5FAC321D-2462-4960-9180-539FFA305A00}" destId="{D52F1571-DB94-4269-8690-A519F4EEF0AE}" srcOrd="0" destOrd="0" presId="urn:microsoft.com/office/officeart/2005/8/layout/matrix3"/>
    <dgm:cxn modelId="{4FF0A2A9-1B64-4E1F-9B09-590B19AF6605}" type="presOf" srcId="{FF2C0B9C-126E-428E-A83C-A8C5DD81B156}" destId="{83CF678D-874F-4E1D-A6EF-9F6A1C7FFE86}" srcOrd="0" destOrd="0" presId="urn:microsoft.com/office/officeart/2005/8/layout/matrix3"/>
    <dgm:cxn modelId="{08B969A3-D5F1-41F2-A972-5499BFFE2130}" srcId="{8A166D59-E0DF-4299-B953-B7C82208793D}" destId="{E2A832DD-0966-4A66-9921-A207A62BDE39}" srcOrd="1" destOrd="0" parTransId="{FFEB392E-E753-4FD0-84B7-21AC7A49B1C4}" sibTransId="{D2DBE059-09D9-4491-A533-D077216EAC26}"/>
    <dgm:cxn modelId="{68A323F2-74E7-49B4-B1B6-B2D7DEDF1955}" srcId="{8A166D59-E0DF-4299-B953-B7C82208793D}" destId="{0DDDFFCE-51D1-4CD1-8300-44263F9E0DAB}" srcOrd="2" destOrd="0" parTransId="{F419326D-1919-45C2-8974-0BDB8C79D6B8}" sibTransId="{6679D9EC-F7C7-44EF-ADFD-15F0E4737534}"/>
    <dgm:cxn modelId="{86C9CF16-E765-42F6-8390-8A70CF42C857}" srcId="{8A166D59-E0DF-4299-B953-B7C82208793D}" destId="{5FAC321D-2462-4960-9180-539FFA305A00}" srcOrd="3" destOrd="0" parTransId="{BF5E36A9-C7B2-4A57-8833-183E6BC2D6A2}" sibTransId="{036BD3F5-785C-40FF-9965-64B3E1E4FF25}"/>
    <dgm:cxn modelId="{B6ECBAE4-7F9C-4475-AF26-B8AB58A49232}" type="presOf" srcId="{E2A832DD-0966-4A66-9921-A207A62BDE39}" destId="{01DD0D46-C37A-4E43-B9B7-A284D63CB1B2}" srcOrd="0" destOrd="0" presId="urn:microsoft.com/office/officeart/2005/8/layout/matrix3"/>
    <dgm:cxn modelId="{E16990CA-E464-43B2-9A87-913B6FACEB39}" srcId="{8A166D59-E0DF-4299-B953-B7C82208793D}" destId="{FF2C0B9C-126E-428E-A83C-A8C5DD81B156}" srcOrd="0" destOrd="0" parTransId="{043B46CE-E5EE-49DD-8326-F07C7FE90E6B}" sibTransId="{982DE7C5-2D5A-4958-A7F1-0531FB2201D2}"/>
    <dgm:cxn modelId="{C7F28BC9-B28B-48AC-BCE5-F97179BD6C0F}" type="presOf" srcId="{0DDDFFCE-51D1-4CD1-8300-44263F9E0DAB}" destId="{6C5B8113-4AF3-4CFD-B845-CCAFB4FE024A}" srcOrd="0" destOrd="0" presId="urn:microsoft.com/office/officeart/2005/8/layout/matrix3"/>
    <dgm:cxn modelId="{C9FEA9E3-C76F-40A5-BD6E-7BF1EF94A698}" type="presParOf" srcId="{97A0D0B1-0FB3-443C-9A36-49C4A8A6712C}" destId="{28D75616-FAB3-4078-A3D6-D34BF765EE54}" srcOrd="0" destOrd="0" presId="urn:microsoft.com/office/officeart/2005/8/layout/matrix3"/>
    <dgm:cxn modelId="{47F38309-8578-42BD-AFFD-3CF8C20544A9}" type="presParOf" srcId="{97A0D0B1-0FB3-443C-9A36-49C4A8A6712C}" destId="{83CF678D-874F-4E1D-A6EF-9F6A1C7FFE86}" srcOrd="1" destOrd="0" presId="urn:microsoft.com/office/officeart/2005/8/layout/matrix3"/>
    <dgm:cxn modelId="{4FED0E4D-8773-41BB-8D4D-D1E4C03E587D}" type="presParOf" srcId="{97A0D0B1-0FB3-443C-9A36-49C4A8A6712C}" destId="{01DD0D46-C37A-4E43-B9B7-A284D63CB1B2}" srcOrd="2" destOrd="0" presId="urn:microsoft.com/office/officeart/2005/8/layout/matrix3"/>
    <dgm:cxn modelId="{9A5FA69B-AD54-46BE-96E8-8C94529A6B41}" type="presParOf" srcId="{97A0D0B1-0FB3-443C-9A36-49C4A8A6712C}" destId="{6C5B8113-4AF3-4CFD-B845-CCAFB4FE024A}" srcOrd="3" destOrd="0" presId="urn:microsoft.com/office/officeart/2005/8/layout/matrix3"/>
    <dgm:cxn modelId="{F120333B-8450-4818-B715-D042C9FD1B3C}" type="presParOf" srcId="{97A0D0B1-0FB3-443C-9A36-49C4A8A6712C}" destId="{D52F1571-DB94-4269-8690-A519F4EEF0AE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D2254FF-E4DB-45D8-B4E2-B889BCAB2EBE}" type="doc">
      <dgm:prSet loTypeId="urn:microsoft.com/office/officeart/2005/8/layout/vList2" loCatId="list" qsTypeId="urn:microsoft.com/office/officeart/2005/8/quickstyle/3d4" qsCatId="3D" csTypeId="urn:microsoft.com/office/officeart/2005/8/colors/accent2_1" csCatId="accent2" phldr="1"/>
      <dgm:spPr/>
      <dgm:t>
        <a:bodyPr/>
        <a:lstStyle/>
        <a:p>
          <a:endParaRPr lang="es-AR"/>
        </a:p>
      </dgm:t>
    </dgm:pt>
    <dgm:pt modelId="{8CFA9003-A643-4FCB-8378-427B4B4C414C}">
      <dgm:prSet phldrT="[Texto]" custT="1"/>
      <dgm:spPr/>
      <dgm:t>
        <a:bodyPr/>
        <a:lstStyle/>
        <a:p>
          <a:r>
            <a:rPr lang="es-AR" sz="2200" dirty="0" smtClean="0"/>
            <a:t>a. </a:t>
          </a:r>
          <a:r>
            <a:rPr lang="es-AR" sz="2000" dirty="0" smtClean="0"/>
            <a:t>Diseñar proyectos que incluyan espacios de difusión y socialización de experiencias, noticias, etc. con instancias de presentación escrita y oral, a cargo de los estudiantes.</a:t>
          </a:r>
          <a:endParaRPr lang="es-AR" sz="2000" dirty="0"/>
        </a:p>
      </dgm:t>
    </dgm:pt>
    <dgm:pt modelId="{407448E1-2C78-4EE9-80AB-ECA02671E089}" type="parTrans" cxnId="{55C68B7B-B160-4223-B175-6F3463BEB128}">
      <dgm:prSet/>
      <dgm:spPr/>
      <dgm:t>
        <a:bodyPr/>
        <a:lstStyle/>
        <a:p>
          <a:endParaRPr lang="es-AR"/>
        </a:p>
      </dgm:t>
    </dgm:pt>
    <dgm:pt modelId="{75223EDE-285A-4144-BC15-0B33DB792170}" type="sibTrans" cxnId="{55C68B7B-B160-4223-B175-6F3463BEB128}">
      <dgm:prSet/>
      <dgm:spPr/>
      <dgm:t>
        <a:bodyPr/>
        <a:lstStyle/>
        <a:p>
          <a:endParaRPr lang="es-AR"/>
        </a:p>
      </dgm:t>
    </dgm:pt>
    <dgm:pt modelId="{AB7319FA-79E5-4803-90B3-7D975DE4E953}">
      <dgm:prSet phldrT="[Texto]" custT="1"/>
      <dgm:spPr/>
      <dgm:t>
        <a:bodyPr/>
        <a:lstStyle/>
        <a:p>
          <a:r>
            <a:rPr lang="es-AR" sz="2000" dirty="0" smtClean="0"/>
            <a:t>d. Invitar a la reflexión docente en los momentos de elaboración de la planificación de la unidad curricular, con miras a encontrar equilibrio entre las propuestas de trabajo referidas a lectura, escritura y oralidad</a:t>
          </a:r>
          <a:r>
            <a:rPr lang="es-AR" sz="2700" dirty="0" smtClean="0"/>
            <a:t>.</a:t>
          </a:r>
          <a:endParaRPr lang="es-AR" sz="2700" dirty="0"/>
        </a:p>
      </dgm:t>
    </dgm:pt>
    <dgm:pt modelId="{2A988700-8A29-47D9-B112-0D77818A6160}" type="parTrans" cxnId="{B073C960-219B-4656-8506-6CA2566544EA}">
      <dgm:prSet/>
      <dgm:spPr/>
      <dgm:t>
        <a:bodyPr/>
        <a:lstStyle/>
        <a:p>
          <a:endParaRPr lang="es-AR"/>
        </a:p>
      </dgm:t>
    </dgm:pt>
    <dgm:pt modelId="{96C5CAA1-8306-4081-A2C8-386D9F7D554B}" type="sibTrans" cxnId="{B073C960-219B-4656-8506-6CA2566544EA}">
      <dgm:prSet/>
      <dgm:spPr/>
      <dgm:t>
        <a:bodyPr/>
        <a:lstStyle/>
        <a:p>
          <a:endParaRPr lang="es-AR"/>
        </a:p>
      </dgm:t>
    </dgm:pt>
    <dgm:pt modelId="{41D3DDAE-43C7-494B-95AE-8A6CC605047A}">
      <dgm:prSet custT="1"/>
      <dgm:spPr/>
      <dgm:t>
        <a:bodyPr/>
        <a:lstStyle/>
        <a:p>
          <a:r>
            <a:rPr lang="es-AR" sz="2200" dirty="0" smtClean="0"/>
            <a:t>b</a:t>
          </a:r>
          <a:r>
            <a:rPr lang="es-AR" sz="2000" dirty="0" smtClean="0"/>
            <a:t>. Revisar y enriquecer los talleres y/o espacios curriculares con estrategias y contenidos vinculados con la lectura, escritura y oralidad atendiendo a la integración y el trabajo conjunto de los docentes de las diferentes áreas curriculares.</a:t>
          </a:r>
          <a:br>
            <a:rPr lang="es-AR" sz="2000" dirty="0" smtClean="0"/>
          </a:br>
          <a:endParaRPr lang="es-AR" sz="2000" dirty="0"/>
        </a:p>
      </dgm:t>
    </dgm:pt>
    <dgm:pt modelId="{4B64A3B3-43D2-4C01-B329-93BAB368A565}" type="parTrans" cxnId="{0C0AF253-F540-4950-A821-9EC8A03E0F47}">
      <dgm:prSet/>
      <dgm:spPr/>
      <dgm:t>
        <a:bodyPr/>
        <a:lstStyle/>
        <a:p>
          <a:endParaRPr lang="es-AR"/>
        </a:p>
      </dgm:t>
    </dgm:pt>
    <dgm:pt modelId="{6AA38965-10EC-419D-BAD7-E0E320216AF5}" type="sibTrans" cxnId="{0C0AF253-F540-4950-A821-9EC8A03E0F47}">
      <dgm:prSet/>
      <dgm:spPr/>
      <dgm:t>
        <a:bodyPr/>
        <a:lstStyle/>
        <a:p>
          <a:endParaRPr lang="es-AR"/>
        </a:p>
      </dgm:t>
    </dgm:pt>
    <dgm:pt modelId="{1BEFC264-DEF2-4C14-95E5-0638A73C5C04}">
      <dgm:prSet custT="1"/>
      <dgm:spPr/>
      <dgm:t>
        <a:bodyPr/>
        <a:lstStyle/>
        <a:p>
          <a:r>
            <a:rPr lang="es-AR" sz="2600" dirty="0" smtClean="0"/>
            <a:t>c</a:t>
          </a:r>
          <a:r>
            <a:rPr lang="es-AR" sz="2000" dirty="0" smtClean="0"/>
            <a:t>. Promover la exploración de los diversos formatos textuales desde los medios electrónicos</a:t>
          </a:r>
          <a:endParaRPr lang="es-AR" sz="2000" dirty="0"/>
        </a:p>
      </dgm:t>
    </dgm:pt>
    <dgm:pt modelId="{169EAA57-6EB2-4969-9553-B24A8A4A0BAF}" type="parTrans" cxnId="{C1639AAB-367D-4062-B6A8-21DEA4DA1CAD}">
      <dgm:prSet/>
      <dgm:spPr/>
      <dgm:t>
        <a:bodyPr/>
        <a:lstStyle/>
        <a:p>
          <a:endParaRPr lang="es-AR"/>
        </a:p>
      </dgm:t>
    </dgm:pt>
    <dgm:pt modelId="{688B7232-ACD0-4771-A17B-21D3623D7153}" type="sibTrans" cxnId="{C1639AAB-367D-4062-B6A8-21DEA4DA1CAD}">
      <dgm:prSet/>
      <dgm:spPr/>
      <dgm:t>
        <a:bodyPr/>
        <a:lstStyle/>
        <a:p>
          <a:endParaRPr lang="es-AR"/>
        </a:p>
      </dgm:t>
    </dgm:pt>
    <dgm:pt modelId="{E03DEAF7-EE5D-4D54-A2BD-084D70D79E48}" type="pres">
      <dgm:prSet presAssocID="{9D2254FF-E4DB-45D8-B4E2-B889BCAB2EB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BB8A31AF-E63B-4CC8-9EA2-2C1332DD6ABF}" type="pres">
      <dgm:prSet presAssocID="{8CFA9003-A643-4FCB-8378-427B4B4C414C}" presName="parentText" presStyleLbl="node1" presStyleIdx="0" presStyleCnt="4" custScaleY="67656">
        <dgm:presLayoutVars>
          <dgm:chMax val="0"/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s-AR"/>
        </a:p>
      </dgm:t>
    </dgm:pt>
    <dgm:pt modelId="{F83C8727-8185-4A78-84AE-34B0BDD4553A}" type="pres">
      <dgm:prSet presAssocID="{75223EDE-285A-4144-BC15-0B33DB792170}" presName="spacer" presStyleCnt="0"/>
      <dgm:spPr/>
      <dgm:t>
        <a:bodyPr/>
        <a:lstStyle/>
        <a:p>
          <a:endParaRPr lang="es-AR"/>
        </a:p>
      </dgm:t>
    </dgm:pt>
    <dgm:pt modelId="{42A3F0BA-E93E-437C-A826-E6C90F3BD4FE}" type="pres">
      <dgm:prSet presAssocID="{41D3DDAE-43C7-494B-95AE-8A6CC605047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37E4E31-E8BB-4FF4-84BA-EB45184FEB82}" type="pres">
      <dgm:prSet presAssocID="{6AA38965-10EC-419D-BAD7-E0E320216AF5}" presName="spacer" presStyleCnt="0"/>
      <dgm:spPr/>
      <dgm:t>
        <a:bodyPr/>
        <a:lstStyle/>
        <a:p>
          <a:endParaRPr lang="es-AR"/>
        </a:p>
      </dgm:t>
    </dgm:pt>
    <dgm:pt modelId="{986BC1ED-AC93-4E19-984F-7B0DB41ABE23}" type="pres">
      <dgm:prSet presAssocID="{1BEFC264-DEF2-4C14-95E5-0638A73C5C04}" presName="parentText" presStyleLbl="node1" presStyleIdx="2" presStyleCnt="4" custScaleY="7012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67975BA-87AA-4C75-8A1D-8B912C67567E}" type="pres">
      <dgm:prSet presAssocID="{688B7232-ACD0-4771-A17B-21D3623D7153}" presName="spacer" presStyleCnt="0"/>
      <dgm:spPr/>
      <dgm:t>
        <a:bodyPr/>
        <a:lstStyle/>
        <a:p>
          <a:endParaRPr lang="es-AR"/>
        </a:p>
      </dgm:t>
    </dgm:pt>
    <dgm:pt modelId="{4F694D94-93F2-48A8-8FA0-B7C9804F2584}" type="pres">
      <dgm:prSet presAssocID="{AB7319FA-79E5-4803-90B3-7D975DE4E95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0383C125-A981-4E62-811B-8ED3B615B33C}" type="presOf" srcId="{1BEFC264-DEF2-4C14-95E5-0638A73C5C04}" destId="{986BC1ED-AC93-4E19-984F-7B0DB41ABE23}" srcOrd="0" destOrd="0" presId="urn:microsoft.com/office/officeart/2005/8/layout/vList2"/>
    <dgm:cxn modelId="{0C0AF253-F540-4950-A821-9EC8A03E0F47}" srcId="{9D2254FF-E4DB-45D8-B4E2-B889BCAB2EBE}" destId="{41D3DDAE-43C7-494B-95AE-8A6CC605047A}" srcOrd="1" destOrd="0" parTransId="{4B64A3B3-43D2-4C01-B329-93BAB368A565}" sibTransId="{6AA38965-10EC-419D-BAD7-E0E320216AF5}"/>
    <dgm:cxn modelId="{308852E5-CB9B-46B8-8ADF-D3D64CAF6D53}" type="presOf" srcId="{8CFA9003-A643-4FCB-8378-427B4B4C414C}" destId="{BB8A31AF-E63B-4CC8-9EA2-2C1332DD6ABF}" srcOrd="0" destOrd="0" presId="urn:microsoft.com/office/officeart/2005/8/layout/vList2"/>
    <dgm:cxn modelId="{B073C960-219B-4656-8506-6CA2566544EA}" srcId="{9D2254FF-E4DB-45D8-B4E2-B889BCAB2EBE}" destId="{AB7319FA-79E5-4803-90B3-7D975DE4E953}" srcOrd="3" destOrd="0" parTransId="{2A988700-8A29-47D9-B112-0D77818A6160}" sibTransId="{96C5CAA1-8306-4081-A2C8-386D9F7D554B}"/>
    <dgm:cxn modelId="{D278DADD-5079-4421-B1C6-EBAE534582BA}" type="presOf" srcId="{41D3DDAE-43C7-494B-95AE-8A6CC605047A}" destId="{42A3F0BA-E93E-437C-A826-E6C90F3BD4FE}" srcOrd="0" destOrd="0" presId="urn:microsoft.com/office/officeart/2005/8/layout/vList2"/>
    <dgm:cxn modelId="{ECA6B3D6-6711-4285-A4DC-66B83C100055}" type="presOf" srcId="{9D2254FF-E4DB-45D8-B4E2-B889BCAB2EBE}" destId="{E03DEAF7-EE5D-4D54-A2BD-084D70D79E48}" srcOrd="0" destOrd="0" presId="urn:microsoft.com/office/officeart/2005/8/layout/vList2"/>
    <dgm:cxn modelId="{55C68B7B-B160-4223-B175-6F3463BEB128}" srcId="{9D2254FF-E4DB-45D8-B4E2-B889BCAB2EBE}" destId="{8CFA9003-A643-4FCB-8378-427B4B4C414C}" srcOrd="0" destOrd="0" parTransId="{407448E1-2C78-4EE9-80AB-ECA02671E089}" sibTransId="{75223EDE-285A-4144-BC15-0B33DB792170}"/>
    <dgm:cxn modelId="{C1639AAB-367D-4062-B6A8-21DEA4DA1CAD}" srcId="{9D2254FF-E4DB-45D8-B4E2-B889BCAB2EBE}" destId="{1BEFC264-DEF2-4C14-95E5-0638A73C5C04}" srcOrd="2" destOrd="0" parTransId="{169EAA57-6EB2-4969-9553-B24A8A4A0BAF}" sibTransId="{688B7232-ACD0-4771-A17B-21D3623D7153}"/>
    <dgm:cxn modelId="{FDE935A5-862E-444A-8516-C084B5893F09}" type="presOf" srcId="{AB7319FA-79E5-4803-90B3-7D975DE4E953}" destId="{4F694D94-93F2-48A8-8FA0-B7C9804F2584}" srcOrd="0" destOrd="0" presId="urn:microsoft.com/office/officeart/2005/8/layout/vList2"/>
    <dgm:cxn modelId="{C27D3554-7F49-4102-AE62-41F36AED81EC}" type="presParOf" srcId="{E03DEAF7-EE5D-4D54-A2BD-084D70D79E48}" destId="{BB8A31AF-E63B-4CC8-9EA2-2C1332DD6ABF}" srcOrd="0" destOrd="0" presId="urn:microsoft.com/office/officeart/2005/8/layout/vList2"/>
    <dgm:cxn modelId="{09B9BB58-2080-4588-B45E-44F63A5AD5EE}" type="presParOf" srcId="{E03DEAF7-EE5D-4D54-A2BD-084D70D79E48}" destId="{F83C8727-8185-4A78-84AE-34B0BDD4553A}" srcOrd="1" destOrd="0" presId="urn:microsoft.com/office/officeart/2005/8/layout/vList2"/>
    <dgm:cxn modelId="{4511321C-DAA9-4467-A24B-70103E1B32A5}" type="presParOf" srcId="{E03DEAF7-EE5D-4D54-A2BD-084D70D79E48}" destId="{42A3F0BA-E93E-437C-A826-E6C90F3BD4FE}" srcOrd="2" destOrd="0" presId="urn:microsoft.com/office/officeart/2005/8/layout/vList2"/>
    <dgm:cxn modelId="{374CA15B-D040-4BF2-8FC6-79466A3034F0}" type="presParOf" srcId="{E03DEAF7-EE5D-4D54-A2BD-084D70D79E48}" destId="{237E4E31-E8BB-4FF4-84BA-EB45184FEB82}" srcOrd="3" destOrd="0" presId="urn:microsoft.com/office/officeart/2005/8/layout/vList2"/>
    <dgm:cxn modelId="{B91F81F3-36F1-4659-971B-FC4C880D321A}" type="presParOf" srcId="{E03DEAF7-EE5D-4D54-A2BD-084D70D79E48}" destId="{986BC1ED-AC93-4E19-984F-7B0DB41ABE23}" srcOrd="4" destOrd="0" presId="urn:microsoft.com/office/officeart/2005/8/layout/vList2"/>
    <dgm:cxn modelId="{67232C0A-186C-4039-9812-FD990F8ACB22}" type="presParOf" srcId="{E03DEAF7-EE5D-4D54-A2BD-084D70D79E48}" destId="{C67975BA-87AA-4C75-8A1D-8B912C67567E}" srcOrd="5" destOrd="0" presId="urn:microsoft.com/office/officeart/2005/8/layout/vList2"/>
    <dgm:cxn modelId="{C3191192-AA18-436E-8B5F-39F73D296E4A}" type="presParOf" srcId="{E03DEAF7-EE5D-4D54-A2BD-084D70D79E48}" destId="{4F694D94-93F2-48A8-8FA0-B7C9804F258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A166D59-E0DF-4299-B953-B7C82208793D}" type="doc">
      <dgm:prSet loTypeId="urn:microsoft.com/office/officeart/2005/8/layout/matrix3" loCatId="matrix" qsTypeId="urn:microsoft.com/office/officeart/2005/8/quickstyle/3d2" qsCatId="3D" csTypeId="urn:microsoft.com/office/officeart/2005/8/colors/accent3_1" csCatId="accent3" phldr="1"/>
      <dgm:spPr/>
      <dgm:t>
        <a:bodyPr/>
        <a:lstStyle/>
        <a:p>
          <a:endParaRPr lang="es-AR"/>
        </a:p>
      </dgm:t>
    </dgm:pt>
    <dgm:pt modelId="{FF2C0B9C-126E-428E-A83C-A8C5DD81B156}">
      <dgm:prSet phldrT="[Texto]" custT="1"/>
      <dgm:spPr/>
      <dgm:t>
        <a:bodyPr/>
        <a:lstStyle/>
        <a:p>
          <a:r>
            <a:rPr lang="es-AR" sz="1800" dirty="0" smtClean="0"/>
            <a:t>La lectura de textos literarios permite la construcción de subjetividades flexibles y lúdicas </a:t>
          </a:r>
          <a:endParaRPr lang="es-AR" sz="1800" dirty="0"/>
        </a:p>
      </dgm:t>
    </dgm:pt>
    <dgm:pt modelId="{043B46CE-E5EE-49DD-8326-F07C7FE90E6B}" type="parTrans" cxnId="{E16990CA-E464-43B2-9A87-913B6FACEB39}">
      <dgm:prSet/>
      <dgm:spPr/>
      <dgm:t>
        <a:bodyPr/>
        <a:lstStyle/>
        <a:p>
          <a:endParaRPr lang="es-AR"/>
        </a:p>
      </dgm:t>
    </dgm:pt>
    <dgm:pt modelId="{982DE7C5-2D5A-4958-A7F1-0531FB2201D2}" type="sibTrans" cxnId="{E16990CA-E464-43B2-9A87-913B6FACEB39}">
      <dgm:prSet/>
      <dgm:spPr/>
      <dgm:t>
        <a:bodyPr/>
        <a:lstStyle/>
        <a:p>
          <a:endParaRPr lang="es-AR"/>
        </a:p>
      </dgm:t>
    </dgm:pt>
    <dgm:pt modelId="{E2A832DD-0966-4A66-9921-A207A62BDE39}">
      <dgm:prSet phldrT="[Texto]" custT="1"/>
      <dgm:spPr/>
      <dgm:t>
        <a:bodyPr/>
        <a:lstStyle/>
        <a:p>
          <a:r>
            <a:rPr lang="es-AR" sz="1800" dirty="0" smtClean="0"/>
            <a:t>Enriquece las formas de ver la realidad y favorece las habilidades lingüísticas y comunicacionales</a:t>
          </a:r>
          <a:endParaRPr lang="es-AR" sz="1800" dirty="0"/>
        </a:p>
      </dgm:t>
    </dgm:pt>
    <dgm:pt modelId="{FFEB392E-E753-4FD0-84B7-21AC7A49B1C4}" type="parTrans" cxnId="{08B969A3-D5F1-41F2-A972-5499BFFE2130}">
      <dgm:prSet/>
      <dgm:spPr/>
      <dgm:t>
        <a:bodyPr/>
        <a:lstStyle/>
        <a:p>
          <a:endParaRPr lang="es-AR"/>
        </a:p>
      </dgm:t>
    </dgm:pt>
    <dgm:pt modelId="{D2DBE059-09D9-4491-A533-D077216EAC26}" type="sibTrans" cxnId="{08B969A3-D5F1-41F2-A972-5499BFFE2130}">
      <dgm:prSet/>
      <dgm:spPr/>
      <dgm:t>
        <a:bodyPr/>
        <a:lstStyle/>
        <a:p>
          <a:endParaRPr lang="es-AR"/>
        </a:p>
      </dgm:t>
    </dgm:pt>
    <dgm:pt modelId="{0DDDFFCE-51D1-4CD1-8300-44263F9E0DAB}">
      <dgm:prSet phldrT="[Texto]" custT="1"/>
      <dgm:spPr/>
      <dgm:t>
        <a:bodyPr/>
        <a:lstStyle/>
        <a:p>
          <a:r>
            <a:rPr lang="es-AR" sz="1800" dirty="0" smtClean="0"/>
            <a:t>Apunta a formar un estudiante lector -ciudadano crítico que se apropia de los bienes culturales disponibles. </a:t>
          </a:r>
          <a:endParaRPr lang="es-AR" sz="1800" dirty="0"/>
        </a:p>
      </dgm:t>
    </dgm:pt>
    <dgm:pt modelId="{F419326D-1919-45C2-8974-0BDB8C79D6B8}" type="parTrans" cxnId="{68A323F2-74E7-49B4-B1B6-B2D7DEDF1955}">
      <dgm:prSet/>
      <dgm:spPr/>
      <dgm:t>
        <a:bodyPr/>
        <a:lstStyle/>
        <a:p>
          <a:endParaRPr lang="es-AR"/>
        </a:p>
      </dgm:t>
    </dgm:pt>
    <dgm:pt modelId="{6679D9EC-F7C7-44EF-ADFD-15F0E4737534}" type="sibTrans" cxnId="{68A323F2-74E7-49B4-B1B6-B2D7DEDF1955}">
      <dgm:prSet/>
      <dgm:spPr/>
      <dgm:t>
        <a:bodyPr/>
        <a:lstStyle/>
        <a:p>
          <a:endParaRPr lang="es-AR"/>
        </a:p>
      </dgm:t>
    </dgm:pt>
    <dgm:pt modelId="{5FAC321D-2462-4960-9180-539FFA305A00}">
      <dgm:prSet/>
      <dgm:spPr/>
      <dgm:t>
        <a:bodyPr/>
        <a:lstStyle/>
        <a:p>
          <a:r>
            <a:rPr lang="es-AR" dirty="0" smtClean="0"/>
            <a:t>Las actividades de extensión que se planifican desde la </a:t>
          </a:r>
          <a:r>
            <a:rPr lang="es-AR" b="1" dirty="0" smtClean="0"/>
            <a:t>biblioteca</a:t>
          </a:r>
          <a:r>
            <a:rPr lang="es-AR" dirty="0" smtClean="0"/>
            <a:t> son una oportunidad para recuperar la experiencia</a:t>
          </a:r>
          <a:endParaRPr lang="es-AR" dirty="0"/>
        </a:p>
      </dgm:t>
    </dgm:pt>
    <dgm:pt modelId="{BF5E36A9-C7B2-4A57-8833-183E6BC2D6A2}" type="parTrans" cxnId="{86C9CF16-E765-42F6-8390-8A70CF42C857}">
      <dgm:prSet/>
      <dgm:spPr/>
      <dgm:t>
        <a:bodyPr/>
        <a:lstStyle/>
        <a:p>
          <a:endParaRPr lang="es-AR"/>
        </a:p>
      </dgm:t>
    </dgm:pt>
    <dgm:pt modelId="{036BD3F5-785C-40FF-9965-64B3E1E4FF25}" type="sibTrans" cxnId="{86C9CF16-E765-42F6-8390-8A70CF42C857}">
      <dgm:prSet/>
      <dgm:spPr/>
      <dgm:t>
        <a:bodyPr/>
        <a:lstStyle/>
        <a:p>
          <a:endParaRPr lang="es-AR"/>
        </a:p>
      </dgm:t>
    </dgm:pt>
    <dgm:pt modelId="{97A0D0B1-0FB3-443C-9A36-49C4A8A6712C}" type="pres">
      <dgm:prSet presAssocID="{8A166D59-E0DF-4299-B953-B7C82208793D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28D75616-FAB3-4078-A3D6-D34BF765EE54}" type="pres">
      <dgm:prSet presAssocID="{8A166D59-E0DF-4299-B953-B7C82208793D}" presName="diamond" presStyleLbl="bgShp" presStyleIdx="0" presStyleCnt="1" custLinFactNeighborX="-368" custLinFactNeighborY="-1886"/>
      <dgm:spPr/>
      <dgm:t>
        <a:bodyPr/>
        <a:lstStyle/>
        <a:p>
          <a:endParaRPr lang="es-AR"/>
        </a:p>
      </dgm:t>
    </dgm:pt>
    <dgm:pt modelId="{83CF678D-874F-4E1D-A6EF-9F6A1C7FFE86}" type="pres">
      <dgm:prSet presAssocID="{8A166D59-E0DF-4299-B953-B7C82208793D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1DD0D46-C37A-4E43-B9B7-A284D63CB1B2}" type="pres">
      <dgm:prSet presAssocID="{8A166D59-E0DF-4299-B953-B7C82208793D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C5B8113-4AF3-4CFD-B845-CCAFB4FE024A}" type="pres">
      <dgm:prSet presAssocID="{8A166D59-E0DF-4299-B953-B7C82208793D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52F1571-DB94-4269-8690-A519F4EEF0AE}" type="pres">
      <dgm:prSet presAssocID="{8A166D59-E0DF-4299-B953-B7C82208793D}" presName="quad4" presStyleLbl="node1" presStyleIdx="3" presStyleCnt="4" custScaleX="112883" custScaleY="988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FA3C7C83-DF57-4A4D-832A-4734417C7CD2}" type="presOf" srcId="{5FAC321D-2462-4960-9180-539FFA305A00}" destId="{D52F1571-DB94-4269-8690-A519F4EEF0AE}" srcOrd="0" destOrd="0" presId="urn:microsoft.com/office/officeart/2005/8/layout/matrix3"/>
    <dgm:cxn modelId="{D848BD53-2EFE-4B72-81B2-93A9F41542CD}" type="presOf" srcId="{8A166D59-E0DF-4299-B953-B7C82208793D}" destId="{97A0D0B1-0FB3-443C-9A36-49C4A8A6712C}" srcOrd="0" destOrd="0" presId="urn:microsoft.com/office/officeart/2005/8/layout/matrix3"/>
    <dgm:cxn modelId="{DAE2E052-1433-4956-A189-91E4FE59BCED}" type="presOf" srcId="{0DDDFFCE-51D1-4CD1-8300-44263F9E0DAB}" destId="{6C5B8113-4AF3-4CFD-B845-CCAFB4FE024A}" srcOrd="0" destOrd="0" presId="urn:microsoft.com/office/officeart/2005/8/layout/matrix3"/>
    <dgm:cxn modelId="{08B969A3-D5F1-41F2-A972-5499BFFE2130}" srcId="{8A166D59-E0DF-4299-B953-B7C82208793D}" destId="{E2A832DD-0966-4A66-9921-A207A62BDE39}" srcOrd="1" destOrd="0" parTransId="{FFEB392E-E753-4FD0-84B7-21AC7A49B1C4}" sibTransId="{D2DBE059-09D9-4491-A533-D077216EAC26}"/>
    <dgm:cxn modelId="{68A323F2-74E7-49B4-B1B6-B2D7DEDF1955}" srcId="{8A166D59-E0DF-4299-B953-B7C82208793D}" destId="{0DDDFFCE-51D1-4CD1-8300-44263F9E0DAB}" srcOrd="2" destOrd="0" parTransId="{F419326D-1919-45C2-8974-0BDB8C79D6B8}" sibTransId="{6679D9EC-F7C7-44EF-ADFD-15F0E4737534}"/>
    <dgm:cxn modelId="{5AA34A53-F7CA-4FA8-BE94-E7AF28E8BBF3}" type="presOf" srcId="{FF2C0B9C-126E-428E-A83C-A8C5DD81B156}" destId="{83CF678D-874F-4E1D-A6EF-9F6A1C7FFE86}" srcOrd="0" destOrd="0" presId="urn:microsoft.com/office/officeart/2005/8/layout/matrix3"/>
    <dgm:cxn modelId="{86C9CF16-E765-42F6-8390-8A70CF42C857}" srcId="{8A166D59-E0DF-4299-B953-B7C82208793D}" destId="{5FAC321D-2462-4960-9180-539FFA305A00}" srcOrd="3" destOrd="0" parTransId="{BF5E36A9-C7B2-4A57-8833-183E6BC2D6A2}" sibTransId="{036BD3F5-785C-40FF-9965-64B3E1E4FF25}"/>
    <dgm:cxn modelId="{CD0D4F18-2330-4BEE-A8CC-AF28BAC323C1}" type="presOf" srcId="{E2A832DD-0966-4A66-9921-A207A62BDE39}" destId="{01DD0D46-C37A-4E43-B9B7-A284D63CB1B2}" srcOrd="0" destOrd="0" presId="urn:microsoft.com/office/officeart/2005/8/layout/matrix3"/>
    <dgm:cxn modelId="{E16990CA-E464-43B2-9A87-913B6FACEB39}" srcId="{8A166D59-E0DF-4299-B953-B7C82208793D}" destId="{FF2C0B9C-126E-428E-A83C-A8C5DD81B156}" srcOrd="0" destOrd="0" parTransId="{043B46CE-E5EE-49DD-8326-F07C7FE90E6B}" sibTransId="{982DE7C5-2D5A-4958-A7F1-0531FB2201D2}"/>
    <dgm:cxn modelId="{78C5B4BD-25C3-4393-B194-409A8BA92E4C}" type="presParOf" srcId="{97A0D0B1-0FB3-443C-9A36-49C4A8A6712C}" destId="{28D75616-FAB3-4078-A3D6-D34BF765EE54}" srcOrd="0" destOrd="0" presId="urn:microsoft.com/office/officeart/2005/8/layout/matrix3"/>
    <dgm:cxn modelId="{074BB393-A4F1-49D9-9A0E-A52E06E8FED8}" type="presParOf" srcId="{97A0D0B1-0FB3-443C-9A36-49C4A8A6712C}" destId="{83CF678D-874F-4E1D-A6EF-9F6A1C7FFE86}" srcOrd="1" destOrd="0" presId="urn:microsoft.com/office/officeart/2005/8/layout/matrix3"/>
    <dgm:cxn modelId="{D1616DF8-4EF2-494B-A732-90439F3EC50E}" type="presParOf" srcId="{97A0D0B1-0FB3-443C-9A36-49C4A8A6712C}" destId="{01DD0D46-C37A-4E43-B9B7-A284D63CB1B2}" srcOrd="2" destOrd="0" presId="urn:microsoft.com/office/officeart/2005/8/layout/matrix3"/>
    <dgm:cxn modelId="{EA1CCCEF-742D-4A1D-B358-44D7E73A9C93}" type="presParOf" srcId="{97A0D0B1-0FB3-443C-9A36-49C4A8A6712C}" destId="{6C5B8113-4AF3-4CFD-B845-CCAFB4FE024A}" srcOrd="3" destOrd="0" presId="urn:microsoft.com/office/officeart/2005/8/layout/matrix3"/>
    <dgm:cxn modelId="{E8286DE0-22A5-4F05-B0CD-41FA9E6AE576}" type="presParOf" srcId="{97A0D0B1-0FB3-443C-9A36-49C4A8A6712C}" destId="{D52F1571-DB94-4269-8690-A519F4EEF0AE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05522-0381-41C4-A4FC-CC1AB09011BA}" type="datetimeFigureOut">
              <a:rPr lang="es-AR" smtClean="0"/>
              <a:pPr/>
              <a:t>18/7/2018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3CD8C-2A33-475F-BDA4-28D3F24C6F71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90490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3CD8C-2A33-475F-BDA4-28D3F24C6F71}" type="slidenum">
              <a:rPr lang="es-AR" smtClean="0"/>
              <a:pPr/>
              <a:t>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18313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3CD8C-2A33-475F-BDA4-28D3F24C6F71}" type="slidenum">
              <a:rPr lang="es-AR" smtClean="0"/>
              <a:pPr/>
              <a:t>18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32103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3CD8C-2A33-475F-BDA4-28D3F24C6F71}" type="slidenum">
              <a:rPr lang="es-AR" smtClean="0"/>
              <a:pPr/>
              <a:t>20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30551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9F8B63-B607-4282-9805-C2B2CDDB83F4}" type="datetimeFigureOut">
              <a:rPr lang="es-AR" smtClean="0"/>
              <a:pPr/>
              <a:t>18/7/2018</a:t>
            </a:fld>
            <a:endParaRPr lang="es-AR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8C26-1447-414A-A476-F6223BDFBDC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9F8B63-B607-4282-9805-C2B2CDDB83F4}" type="datetimeFigureOut">
              <a:rPr lang="es-AR" smtClean="0"/>
              <a:pPr/>
              <a:t>18/7/2018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8C26-1447-414A-A476-F6223BDFBDC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9F8B63-B607-4282-9805-C2B2CDDB83F4}" type="datetimeFigureOut">
              <a:rPr lang="es-AR" smtClean="0"/>
              <a:pPr/>
              <a:t>18/7/2018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8C26-1447-414A-A476-F6223BDFBDC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9F8B63-B607-4282-9805-C2B2CDDB83F4}" type="datetimeFigureOut">
              <a:rPr lang="es-AR" smtClean="0"/>
              <a:pPr/>
              <a:t>18/7/2018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8C26-1447-414A-A476-F6223BDFBDC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9F8B63-B607-4282-9805-C2B2CDDB83F4}" type="datetimeFigureOut">
              <a:rPr lang="es-AR" smtClean="0"/>
              <a:pPr/>
              <a:t>18/7/2018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8C26-1447-414A-A476-F6223BDFBDC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9F8B63-B607-4282-9805-C2B2CDDB83F4}" type="datetimeFigureOut">
              <a:rPr lang="es-AR" smtClean="0"/>
              <a:pPr/>
              <a:t>18/7/2018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8C26-1447-414A-A476-F6223BDFBDC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9F8B63-B607-4282-9805-C2B2CDDB83F4}" type="datetimeFigureOut">
              <a:rPr lang="es-AR" smtClean="0"/>
              <a:pPr/>
              <a:t>18/7/2018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8C26-1447-414A-A476-F6223BDFBDC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9F8B63-B607-4282-9805-C2B2CDDB83F4}" type="datetimeFigureOut">
              <a:rPr lang="es-AR" smtClean="0"/>
              <a:pPr/>
              <a:t>18/7/2018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8C26-1447-414A-A476-F6223BDFBDC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9F8B63-B607-4282-9805-C2B2CDDB83F4}" type="datetimeFigureOut">
              <a:rPr lang="es-AR" smtClean="0"/>
              <a:pPr/>
              <a:t>18/7/2018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8C26-1447-414A-A476-F6223BDFBDC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9F8B63-B607-4282-9805-C2B2CDDB83F4}" type="datetimeFigureOut">
              <a:rPr lang="es-AR" smtClean="0"/>
              <a:pPr/>
              <a:t>18/7/2018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8C26-1447-414A-A476-F6223BDFBDC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9F8B63-B607-4282-9805-C2B2CDDB83F4}" type="datetimeFigureOut">
              <a:rPr lang="es-AR" smtClean="0"/>
              <a:pPr/>
              <a:t>18/7/2018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8C26-1447-414A-A476-F6223BDFBDC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79F8B63-B607-4282-9805-C2B2CDDB83F4}" type="datetimeFigureOut">
              <a:rPr lang="es-AR" smtClean="0"/>
              <a:pPr/>
              <a:t>18/7/2018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AR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9C48C26-1447-414A-A476-F6223BDFBDC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 Imagen" descr="safafaf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053660" y="116632"/>
            <a:ext cx="8090340" cy="12241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4 Rectángulo"/>
          <p:cNvSpPr/>
          <p:nvPr/>
        </p:nvSpPr>
        <p:spPr>
          <a:xfrm>
            <a:off x="1660715" y="1844824"/>
            <a:ext cx="45480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AR" sz="28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CAJA DE HERRAMIENTAS</a:t>
            </a:r>
            <a:endParaRPr lang="es-AR" sz="28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691680" y="2953977"/>
            <a:ext cx="7200800" cy="246221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2700"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 marL="27432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s-AR" sz="2400" dirty="0">
                <a:solidFill>
                  <a:schemeClr val="tx2">
                    <a:shade val="30000"/>
                    <a:satMod val="150000"/>
                  </a:schemeClr>
                </a:solidFill>
                <a:latin typeface="Century Gothic" panose="020B0502020202020204" pitchFamily="34" charset="0"/>
              </a:rPr>
              <a:t>Se espera que sirva como soporte y estrategia </a:t>
            </a:r>
            <a:endParaRPr lang="es-AR" sz="2400" dirty="0" smtClean="0">
              <a:solidFill>
                <a:schemeClr val="tx2">
                  <a:shade val="30000"/>
                  <a:satMod val="150000"/>
                </a:schemeClr>
              </a:solidFill>
              <a:latin typeface="Century Gothic" panose="020B0502020202020204" pitchFamily="34" charset="0"/>
            </a:endParaRPr>
          </a:p>
          <a:p>
            <a:pPr marL="27432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s-AR" sz="2400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Century Gothic" panose="020B0502020202020204" pitchFamily="34" charset="0"/>
              </a:rPr>
              <a:t>de </a:t>
            </a:r>
            <a:r>
              <a:rPr lang="es-AR" sz="2400" dirty="0">
                <a:solidFill>
                  <a:schemeClr val="tx2">
                    <a:shade val="30000"/>
                    <a:satMod val="150000"/>
                  </a:schemeClr>
                </a:solidFill>
                <a:latin typeface="Century Gothic" panose="020B0502020202020204" pitchFamily="34" charset="0"/>
              </a:rPr>
              <a:t>acompañamiento para que los ISFD organicen y desarrollen las líneas de acción que consideren prioritarias en función </a:t>
            </a:r>
            <a:r>
              <a:rPr lang="es-AR" sz="2400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Century Gothic" panose="020B0502020202020204" pitchFamily="34" charset="0"/>
              </a:rPr>
              <a:t>de </a:t>
            </a:r>
            <a:r>
              <a:rPr lang="es-AR" sz="2400" dirty="0">
                <a:solidFill>
                  <a:schemeClr val="tx2">
                    <a:shade val="30000"/>
                    <a:satMod val="150000"/>
                  </a:schemeClr>
                </a:solidFill>
                <a:latin typeface="Century Gothic" panose="020B0502020202020204" pitchFamily="34" charset="0"/>
              </a:rPr>
              <a:t>sus contextos institucionales. </a:t>
            </a:r>
          </a:p>
          <a:p>
            <a:pPr marL="27432">
              <a:spcBef>
                <a:spcPts val="600"/>
              </a:spcBef>
              <a:buClr>
                <a:schemeClr val="accent1"/>
              </a:buClr>
              <a:buSzPct val="80000"/>
            </a:pPr>
            <a:endParaRPr lang="es-AR" sz="24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</p:txBody>
      </p:sp>
      <p:sp>
        <p:nvSpPr>
          <p:cNvPr id="8" name="Pergamino horizontal 7"/>
          <p:cNvSpPr/>
          <p:nvPr/>
        </p:nvSpPr>
        <p:spPr>
          <a:xfrm>
            <a:off x="1187624" y="2492896"/>
            <a:ext cx="7704856" cy="3384376"/>
          </a:xfrm>
          <a:prstGeom prst="horizontalScroll">
            <a:avLst/>
          </a:prstGeom>
          <a:noFill/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ción de imagen 5"/>
          <p:cNvSpPr>
            <a:spLocks noGrp="1"/>
          </p:cNvSpPr>
          <p:nvPr>
            <p:ph type="pic" idx="1"/>
          </p:nvPr>
        </p:nvSpPr>
        <p:spPr/>
      </p:sp>
      <p:sp>
        <p:nvSpPr>
          <p:cNvPr id="7" name="Marcador de texto 6"/>
          <p:cNvSpPr>
            <a:spLocks noGrp="1"/>
          </p:cNvSpPr>
          <p:nvPr>
            <p:ph type="body" sz="half" idx="2"/>
          </p:nvPr>
        </p:nvSpPr>
        <p:spPr>
          <a:xfrm>
            <a:off x="838200" y="1457625"/>
            <a:ext cx="4419600" cy="2991787"/>
          </a:xfrm>
          <a:solidFill>
            <a:srgbClr val="FFFFF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700"/>
              </a:spcBef>
            </a:pPr>
            <a:r>
              <a:rPr lang="es-AR" sz="2200" dirty="0">
                <a:solidFill>
                  <a:schemeClr val="tx1"/>
                </a:solidFill>
              </a:rPr>
              <a:t>Propone hacer foco en la importancia de incorporar la práctica </a:t>
            </a:r>
            <a:r>
              <a:rPr lang="es-AR" sz="2200" dirty="0" smtClean="0">
                <a:solidFill>
                  <a:schemeClr val="tx1"/>
                </a:solidFill>
              </a:rPr>
              <a:t>en </a:t>
            </a:r>
            <a:r>
              <a:rPr lang="es-AR" sz="2200" dirty="0">
                <a:solidFill>
                  <a:schemeClr val="tx1"/>
                </a:solidFill>
              </a:rPr>
              <a:t>las distintas </a:t>
            </a:r>
            <a:r>
              <a:rPr lang="es-AR" sz="2200" dirty="0" smtClean="0">
                <a:solidFill>
                  <a:schemeClr val="tx1"/>
                </a:solidFill>
              </a:rPr>
              <a:t>áreas curriculares </a:t>
            </a:r>
            <a:r>
              <a:rPr lang="es-AR" sz="2200" dirty="0">
                <a:solidFill>
                  <a:schemeClr val="tx1"/>
                </a:solidFill>
              </a:rPr>
              <a:t>ya que no es posible separar el desarrollo de las capacidades del contexto en que las mismas se pondrán en juego. </a:t>
            </a:r>
          </a:p>
          <a:p>
            <a:pPr algn="just">
              <a:lnSpc>
                <a:spcPct val="100000"/>
              </a:lnSpc>
              <a:spcBef>
                <a:spcPts val="700"/>
              </a:spcBef>
            </a:pPr>
            <a:endParaRPr lang="es-AR" sz="2200" dirty="0">
              <a:solidFill>
                <a:schemeClr val="tx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0" y="28972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000" b="1" dirty="0"/>
              <a:t>II) Análisis de la relación entre la propuesta formativa </a:t>
            </a:r>
            <a:r>
              <a:rPr lang="es-AR" sz="2000" b="1" dirty="0" smtClean="0"/>
              <a:t>del Instituto, </a:t>
            </a:r>
            <a:r>
              <a:rPr lang="es-AR" sz="2000" b="1" dirty="0"/>
              <a:t>el desarrollo de las capacidades </a:t>
            </a:r>
            <a:r>
              <a:rPr lang="es-AR" sz="2000" b="1" dirty="0" smtClean="0"/>
              <a:t>y </a:t>
            </a:r>
            <a:r>
              <a:rPr lang="es-AR" sz="2000" b="1" dirty="0"/>
              <a:t>las características, desafíos y problemas que presenta la </a:t>
            </a:r>
            <a:r>
              <a:rPr lang="es-AR" sz="2000" b="1" dirty="0" smtClean="0"/>
              <a:t>práctica</a:t>
            </a:r>
            <a:r>
              <a:rPr lang="es-AR" sz="2000" b="1" dirty="0"/>
              <a:t/>
            </a:r>
            <a:br>
              <a:rPr lang="es-AR" sz="2000" b="1" dirty="0"/>
            </a:b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319275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291012" y="123627"/>
            <a:ext cx="7498080" cy="706090"/>
          </a:xfrm>
        </p:spPr>
        <p:txBody>
          <a:bodyPr>
            <a:noAutofit/>
          </a:bodyPr>
          <a:lstStyle/>
          <a:p>
            <a:r>
              <a:rPr lang="es-AR" sz="22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Actividades sugeridas</a:t>
            </a:r>
            <a:r>
              <a:rPr lang="es-AR" sz="2400" b="1" dirty="0">
                <a:solidFill>
                  <a:srgbClr val="C00000"/>
                </a:solidFill>
                <a:effectLst/>
              </a:rPr>
              <a:t/>
            </a:r>
            <a:br>
              <a:rPr lang="es-AR" sz="2400" b="1" dirty="0">
                <a:solidFill>
                  <a:srgbClr val="C00000"/>
                </a:solidFill>
                <a:effectLst/>
              </a:rPr>
            </a:br>
            <a:endParaRPr lang="es-AR" sz="2400" dirty="0">
              <a:solidFill>
                <a:srgbClr val="C00000"/>
              </a:solidFill>
              <a:effectLst/>
            </a:endParaRPr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0313594"/>
              </p:ext>
            </p:extLst>
          </p:nvPr>
        </p:nvGraphicFramePr>
        <p:xfrm>
          <a:off x="0" y="571480"/>
          <a:ext cx="9252520" cy="6286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97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ción de imagen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714348" y="1071546"/>
            <a:ext cx="4525888" cy="4495800"/>
          </a:xfrm>
          <a:solidFill>
            <a:srgbClr val="FF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700"/>
              </a:spcBef>
            </a:pPr>
            <a:r>
              <a:rPr lang="es-AR" sz="2000" b="1" dirty="0">
                <a:solidFill>
                  <a:schemeClr val="tx1"/>
                </a:solidFill>
              </a:rPr>
              <a:t>El objetivo </a:t>
            </a:r>
            <a:r>
              <a:rPr lang="es-AR" sz="2000" dirty="0">
                <a:solidFill>
                  <a:schemeClr val="tx1"/>
                </a:solidFill>
              </a:rPr>
              <a:t>de esta línea de acción se relaciona con la necesidad de promover prácticas alternativas para evaluar los aprendizajes, coherentes con las propuestas de enseñanza en el marco de las capacidades profesionales. </a:t>
            </a:r>
            <a:endParaRPr lang="es-AR" sz="2000" dirty="0" smtClean="0">
              <a:solidFill>
                <a:schemeClr val="tx1"/>
              </a:solidFill>
            </a:endParaRPr>
          </a:p>
          <a:p>
            <a:pPr algn="just">
              <a:lnSpc>
                <a:spcPct val="100000"/>
              </a:lnSpc>
              <a:spcBef>
                <a:spcPts val="700"/>
              </a:spcBef>
            </a:pPr>
            <a:r>
              <a:rPr lang="es-AR" sz="2000" dirty="0" smtClean="0">
                <a:solidFill>
                  <a:schemeClr val="tx1"/>
                </a:solidFill>
              </a:rPr>
              <a:t>Se </a:t>
            </a:r>
            <a:r>
              <a:rPr lang="es-AR" sz="2000" dirty="0">
                <a:solidFill>
                  <a:schemeClr val="tx1"/>
                </a:solidFill>
              </a:rPr>
              <a:t>proponen actividades que tiendan a poner el acento en las funciones formativas de la evaluación como por ejemplo, autoevaluar, </a:t>
            </a:r>
            <a:r>
              <a:rPr lang="es-AR" sz="2000" dirty="0" err="1">
                <a:solidFill>
                  <a:schemeClr val="tx1"/>
                </a:solidFill>
              </a:rPr>
              <a:t>coevaluar</a:t>
            </a:r>
            <a:r>
              <a:rPr lang="es-AR" sz="2000" dirty="0">
                <a:solidFill>
                  <a:schemeClr val="tx1"/>
                </a:solidFill>
              </a:rPr>
              <a:t>, retroalimentar, reflexionar y recabar información para la mejora de la enseñanza y los aprendizajes. </a:t>
            </a:r>
          </a:p>
        </p:txBody>
      </p:sp>
      <p:sp>
        <p:nvSpPr>
          <p:cNvPr id="7" name="Marcador de texto 4"/>
          <p:cNvSpPr txBox="1">
            <a:spLocks/>
          </p:cNvSpPr>
          <p:nvPr/>
        </p:nvSpPr>
        <p:spPr>
          <a:xfrm>
            <a:off x="141684" y="117086"/>
            <a:ext cx="8558708" cy="792088"/>
          </a:xfrm>
          <a:prstGeom prst="rect">
            <a:avLst/>
          </a:prstGeom>
          <a:solidFill>
            <a:schemeClr val="bg1"/>
          </a:solidFill>
          <a:ln w="10795">
            <a:noFill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>
            <a:normAutofit lnSpcReduction="10000"/>
          </a:bodyPr>
          <a:lstStyle>
            <a:lvl1pPr marL="64008" indent="0" algn="l" rtl="0" eaLnBrk="1" latinLnBrk="0" hangingPunct="1">
              <a:lnSpc>
                <a:spcPct val="100000"/>
              </a:lnSpc>
              <a:spcBef>
                <a:spcPts val="1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19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 defTabSz="457200">
              <a:lnSpc>
                <a:spcPct val="115000"/>
              </a:lnSpc>
            </a:pPr>
            <a:r>
              <a:rPr lang="es-AR" sz="2000" b="1" dirty="0"/>
              <a:t>3) La evaluación formativa y las capacidades </a:t>
            </a:r>
            <a:r>
              <a:rPr lang="es-AR" sz="2000" b="1" dirty="0" smtClean="0"/>
              <a:t>en </a:t>
            </a:r>
            <a:r>
              <a:rPr lang="es-AR" sz="2000" b="1" dirty="0"/>
              <a:t>las </a:t>
            </a:r>
            <a:r>
              <a:rPr lang="es-AR" sz="2000" b="1" dirty="0" smtClean="0"/>
              <a:t>diferentes áreas </a:t>
            </a:r>
            <a:r>
              <a:rPr lang="es-AR" sz="2000" b="1" dirty="0"/>
              <a:t>curriculares.</a:t>
            </a:r>
            <a:endParaRPr lang="es-AR" sz="2000" b="1" dirty="0">
              <a:solidFill>
                <a:schemeClr val="accent3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46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435608" y="404664"/>
            <a:ext cx="7498080" cy="490066"/>
          </a:xfrm>
        </p:spPr>
        <p:txBody>
          <a:bodyPr>
            <a:normAutofit fontScale="90000"/>
          </a:bodyPr>
          <a:lstStyle/>
          <a:p>
            <a:r>
              <a:rPr lang="es-AR" sz="2700" b="1" dirty="0">
                <a:effectLst/>
              </a:rPr>
              <a:t>Actividades sugeridas: </a:t>
            </a:r>
            <a:r>
              <a:rPr lang="es-AR" dirty="0">
                <a:effectLst/>
              </a:rPr>
              <a:t/>
            </a:r>
            <a:br>
              <a:rPr lang="es-AR" dirty="0">
                <a:effectLst/>
              </a:rPr>
            </a:br>
            <a:endParaRPr lang="es-AR" dirty="0">
              <a:effectLst/>
            </a:endParaRPr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3870852"/>
              </p:ext>
            </p:extLst>
          </p:nvPr>
        </p:nvGraphicFramePr>
        <p:xfrm>
          <a:off x="1116013" y="620689"/>
          <a:ext cx="8027987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757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ción de imagen 7"/>
          <p:cNvSpPr>
            <a:spLocks noGrp="1"/>
          </p:cNvSpPr>
          <p:nvPr>
            <p:ph type="pic" idx="1"/>
          </p:nvPr>
        </p:nvSpPr>
        <p:spPr>
          <a:xfrm>
            <a:off x="838200" y="1290734"/>
            <a:ext cx="4419600" cy="3514531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5508104" y="580831"/>
            <a:ext cx="3635896" cy="757334"/>
          </a:xfrm>
        </p:spPr>
        <p:txBody>
          <a:bodyPr/>
          <a:lstStyle/>
          <a:p>
            <a:r>
              <a:rPr lang="es-AR" sz="2400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Fundamentos y enfoque </a:t>
            </a:r>
            <a:br>
              <a:rPr lang="es-AR" sz="2400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endParaRPr lang="es-AR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half" idx="2"/>
          </p:nvPr>
        </p:nvSpPr>
        <p:spPr>
          <a:xfrm>
            <a:off x="777032" y="1124744"/>
            <a:ext cx="4731072" cy="4540343"/>
          </a:xfrm>
          <a:solidFill>
            <a:schemeClr val="bg1"/>
          </a:solidFill>
          <a:ln>
            <a:noFill/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700"/>
              </a:spcBef>
            </a:pPr>
            <a:endParaRPr lang="es-AR" sz="2000" dirty="0" smtClean="0">
              <a:solidFill>
                <a:schemeClr val="tx1"/>
              </a:solidFill>
            </a:endParaRPr>
          </a:p>
          <a:p>
            <a:pPr algn="just">
              <a:lnSpc>
                <a:spcPct val="100000"/>
              </a:lnSpc>
              <a:spcBef>
                <a:spcPts val="700"/>
              </a:spcBef>
            </a:pPr>
            <a:r>
              <a:rPr lang="es-AR" sz="2000" b="1" dirty="0" smtClean="0">
                <a:solidFill>
                  <a:schemeClr val="tx1"/>
                </a:solidFill>
              </a:rPr>
              <a:t>La </a:t>
            </a:r>
            <a:r>
              <a:rPr lang="es-AR" sz="2000" b="1" dirty="0" err="1">
                <a:solidFill>
                  <a:schemeClr val="tx1"/>
                </a:solidFill>
              </a:rPr>
              <a:t>interdisciplina</a:t>
            </a:r>
            <a:r>
              <a:rPr lang="es-AR" sz="2000" b="1" dirty="0">
                <a:solidFill>
                  <a:schemeClr val="tx1"/>
                </a:solidFill>
              </a:rPr>
              <a:t> </a:t>
            </a:r>
            <a:r>
              <a:rPr lang="es-AR" sz="2000" dirty="0">
                <a:solidFill>
                  <a:schemeClr val="tx1"/>
                </a:solidFill>
              </a:rPr>
              <a:t>y su relación con la enseñanza en la </a:t>
            </a:r>
            <a:r>
              <a:rPr lang="es-AR" sz="2000" dirty="0" smtClean="0">
                <a:solidFill>
                  <a:schemeClr val="tx1"/>
                </a:solidFill>
              </a:rPr>
              <a:t>Educación Técnica Profesional </a:t>
            </a:r>
          </a:p>
          <a:p>
            <a:pPr algn="just">
              <a:lnSpc>
                <a:spcPct val="100000"/>
              </a:lnSpc>
              <a:spcBef>
                <a:spcPts val="700"/>
              </a:spcBef>
              <a:buFont typeface="Wingdings" pitchFamily="2" charset="2"/>
              <a:buChar char="v"/>
            </a:pPr>
            <a:r>
              <a:rPr lang="es-AR" sz="2000" dirty="0" smtClean="0">
                <a:solidFill>
                  <a:schemeClr val="tx1"/>
                </a:solidFill>
              </a:rPr>
              <a:t>incorporar </a:t>
            </a:r>
            <a:r>
              <a:rPr lang="es-AR" sz="2000" dirty="0">
                <a:solidFill>
                  <a:schemeClr val="tx1"/>
                </a:solidFill>
              </a:rPr>
              <a:t>la enseñanza interdisciplinaria en el nivel superior </a:t>
            </a:r>
            <a:endParaRPr lang="es-AR" sz="2000" dirty="0" smtClean="0">
              <a:solidFill>
                <a:schemeClr val="tx1"/>
              </a:solidFill>
            </a:endParaRPr>
          </a:p>
          <a:p>
            <a:pPr algn="just">
              <a:lnSpc>
                <a:spcPct val="100000"/>
              </a:lnSpc>
              <a:spcBef>
                <a:spcPts val="700"/>
              </a:spcBef>
              <a:buFont typeface="Wingdings" pitchFamily="2" charset="2"/>
              <a:buChar char="v"/>
            </a:pPr>
            <a:r>
              <a:rPr lang="es-AR" sz="2000" dirty="0" smtClean="0">
                <a:solidFill>
                  <a:schemeClr val="tx1"/>
                </a:solidFill>
              </a:rPr>
              <a:t>brindar </a:t>
            </a:r>
            <a:r>
              <a:rPr lang="es-AR" sz="2000" dirty="0">
                <a:solidFill>
                  <a:schemeClr val="tx1"/>
                </a:solidFill>
              </a:rPr>
              <a:t>herramientas teórico- metodológicas para la enseñanza </a:t>
            </a:r>
            <a:r>
              <a:rPr lang="es-AR" sz="2000" dirty="0" smtClean="0">
                <a:solidFill>
                  <a:schemeClr val="tx1"/>
                </a:solidFill>
              </a:rPr>
              <a:t>interdisciplinaria</a:t>
            </a:r>
          </a:p>
          <a:p>
            <a:pPr algn="just">
              <a:lnSpc>
                <a:spcPct val="100000"/>
              </a:lnSpc>
              <a:spcBef>
                <a:spcPts val="700"/>
              </a:spcBef>
            </a:pPr>
            <a:r>
              <a:rPr lang="es-AR" sz="2000" dirty="0" smtClean="0">
                <a:solidFill>
                  <a:schemeClr val="tx1"/>
                </a:solidFill>
              </a:rPr>
              <a:t>Revisar </a:t>
            </a:r>
            <a:r>
              <a:rPr lang="es-AR" sz="2000" dirty="0">
                <a:solidFill>
                  <a:schemeClr val="tx1"/>
                </a:solidFill>
              </a:rPr>
              <a:t>las prácticas de enseñanza y habilitar nuevos espacios que superen la fragmentación de contenidos para superar </a:t>
            </a:r>
            <a:r>
              <a:rPr lang="es-AR" sz="2000" dirty="0" smtClean="0">
                <a:solidFill>
                  <a:schemeClr val="tx1"/>
                </a:solidFill>
              </a:rPr>
              <a:t>la </a:t>
            </a:r>
            <a:r>
              <a:rPr lang="es-AR" sz="2000" dirty="0">
                <a:solidFill>
                  <a:schemeClr val="tx1"/>
                </a:solidFill>
              </a:rPr>
              <a:t>fragmentación del contenido.</a:t>
            </a:r>
          </a:p>
          <a:p>
            <a:pPr algn="just">
              <a:lnSpc>
                <a:spcPct val="100000"/>
              </a:lnSpc>
              <a:spcBef>
                <a:spcPts val="700"/>
              </a:spcBef>
            </a:pPr>
            <a:endParaRPr lang="es-AR" sz="2000" dirty="0">
              <a:solidFill>
                <a:schemeClr val="tx1"/>
              </a:solidFill>
            </a:endParaRPr>
          </a:p>
          <a:p>
            <a:pPr algn="just">
              <a:lnSpc>
                <a:spcPct val="100000"/>
              </a:lnSpc>
              <a:spcBef>
                <a:spcPts val="700"/>
              </a:spcBef>
            </a:pPr>
            <a:endParaRPr lang="es-AR" sz="2000" dirty="0">
              <a:solidFill>
                <a:schemeClr val="tx1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447865" y="71735"/>
            <a:ext cx="52002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400" b="1" dirty="0"/>
              <a:t>Eje de trabajo:  3 La </a:t>
            </a:r>
            <a:r>
              <a:rPr lang="es-AR" sz="2400" b="1" dirty="0" err="1"/>
              <a:t>interdisciplina</a:t>
            </a:r>
            <a:r>
              <a:rPr lang="es-AR" sz="2400" b="1" dirty="0"/>
              <a:t> </a:t>
            </a:r>
            <a:endParaRPr lang="es-AR" sz="2400" dirty="0"/>
          </a:p>
        </p:txBody>
      </p:sp>
      <p:sp>
        <p:nvSpPr>
          <p:cNvPr id="11" name="Rectángulo redondeado 10"/>
          <p:cNvSpPr/>
          <p:nvPr/>
        </p:nvSpPr>
        <p:spPr>
          <a:xfrm>
            <a:off x="5913152" y="1988840"/>
            <a:ext cx="2880320" cy="3096344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>
                <a:solidFill>
                  <a:schemeClr val="accent3">
                    <a:lumMod val="50000"/>
                  </a:schemeClr>
                </a:solidFill>
              </a:rPr>
              <a:t>Se invita a integrar </a:t>
            </a:r>
            <a:r>
              <a:rPr lang="es-AR" sz="2000" dirty="0" smtClean="0">
                <a:solidFill>
                  <a:schemeClr val="accent3">
                    <a:lumMod val="50000"/>
                  </a:schemeClr>
                </a:solidFill>
              </a:rPr>
              <a:t>algunas áreas  </a:t>
            </a:r>
            <a:r>
              <a:rPr lang="es-AR" sz="2000" dirty="0">
                <a:solidFill>
                  <a:schemeClr val="accent3">
                    <a:lumMod val="50000"/>
                  </a:schemeClr>
                </a:solidFill>
              </a:rPr>
              <a:t>curriculares, buscar nudos problemáticos y desarrollar capacidades transversales. </a:t>
            </a:r>
          </a:p>
          <a:p>
            <a:endParaRPr lang="es-AR" sz="2000" b="1" dirty="0">
              <a:solidFill>
                <a:schemeClr val="accent3">
                  <a:lumMod val="50000"/>
                </a:schemeClr>
              </a:solidFill>
              <a:latin typeface="Microsoft Uighur" panose="02000000000000000000" pitchFamily="2" charset="-78"/>
              <a:cs typeface="Microsoft Uighur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6172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706408"/>
          </a:xfrm>
        </p:spPr>
        <p:txBody>
          <a:bodyPr>
            <a:noAutofit/>
          </a:bodyPr>
          <a:lstStyle/>
          <a:p>
            <a:r>
              <a:rPr lang="es-AR" sz="2200" b="1" dirty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Líneas de Acción y actividades sugeridas </a:t>
            </a:r>
            <a:br>
              <a:rPr lang="es-AR" sz="2200" b="1" dirty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endParaRPr lang="es-AR" sz="2200" b="1" dirty="0">
              <a:solidFill>
                <a:schemeClr val="accent3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3768671595"/>
              </p:ext>
            </p:extLst>
          </p:nvPr>
        </p:nvGraphicFramePr>
        <p:xfrm>
          <a:off x="971600" y="764704"/>
          <a:ext cx="8172400" cy="6093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747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pic>
        <p:nvPicPr>
          <p:cNvPr id="3" name="1 Imagen" descr="safafaf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053660" y="116632"/>
            <a:ext cx="8090340" cy="12241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ángulo 3"/>
          <p:cNvSpPr/>
          <p:nvPr/>
        </p:nvSpPr>
        <p:spPr>
          <a:xfrm>
            <a:off x="2122838" y="2132856"/>
            <a:ext cx="39196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AR" sz="2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CAJA </a:t>
            </a:r>
            <a:r>
              <a:rPr lang="es-AR" sz="2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DE HERRAMIENTAS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187625" y="3297357"/>
            <a:ext cx="7746063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57200">
              <a:lnSpc>
                <a:spcPct val="115000"/>
              </a:lnSpc>
            </a:pPr>
            <a:r>
              <a:rPr lang="es-AR" sz="2000" b="1" dirty="0"/>
              <a:t>OBJETIVO 2: Mejorar los aprendizajes de los estudiantes </a:t>
            </a:r>
            <a:r>
              <a:rPr lang="es-AR" sz="2000" b="1" dirty="0" smtClean="0"/>
              <a:t>en los Institutos de Educación Técnica Profesional en </a:t>
            </a:r>
            <a:r>
              <a:rPr lang="es-AR" sz="2000" b="1" dirty="0"/>
              <a:t>relación a las prácticas de escritura y lectura</a:t>
            </a:r>
            <a:r>
              <a:rPr lang="es-AR" b="1" dirty="0"/>
              <a:t>.</a:t>
            </a:r>
            <a:endParaRPr lang="es-AR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98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1333646"/>
              </p:ext>
            </p:extLst>
          </p:nvPr>
        </p:nvGraphicFramePr>
        <p:xfrm>
          <a:off x="1043607" y="836712"/>
          <a:ext cx="8100393" cy="2736304"/>
        </p:xfrm>
        <a:graphic>
          <a:graphicData uri="http://schemas.openxmlformats.org/drawingml/2006/table">
            <a:tbl>
              <a:tblPr bandRow="1">
                <a:effectLst>
                  <a:reflection blurRad="6350" stA="50000" endA="300" endPos="55500" dist="50800" dir="5400000" sy="-100000" algn="bl" rotWithShape="0"/>
                </a:effectLst>
                <a:tableStyleId>{BDBED569-4797-4DF1-A0F4-6AAB3CD982D8}</a:tableStyleId>
              </a:tblPr>
              <a:tblGrid>
                <a:gridCol w="650925"/>
                <a:gridCol w="2950492"/>
                <a:gridCol w="2716362"/>
                <a:gridCol w="1782614"/>
              </a:tblGrid>
              <a:tr h="864955">
                <a:tc gridSpan="4"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b="1" u="none" kern="1200" dirty="0" smtClean="0">
                          <a:effectLst/>
                        </a:rPr>
                        <a:t>OBJETIVO 2: Mejorar los aprendizajes de los estudiantes en relación a las prácticas de escritura y lectura.</a:t>
                      </a:r>
                      <a:endParaRPr lang="es-AR" sz="2000" b="1" u="non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8916" marR="48916" marT="0" marB="0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1871349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000" kern="1200" dirty="0" smtClean="0">
                        <a:effectLst/>
                      </a:endParaRPr>
                    </a:p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kern="1200" dirty="0" smtClean="0">
                          <a:effectLst/>
                        </a:rPr>
                        <a:t>EJES</a:t>
                      </a:r>
                      <a:endParaRPr lang="es-AR" sz="20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8916" marR="48916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kern="1200" dirty="0">
                          <a:effectLst/>
                        </a:rPr>
                        <a:t>1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kern="1200" dirty="0">
                          <a:effectLst/>
                        </a:rPr>
                        <a:t>Las prácticas de comunicación: Lectura,  escritura y oralidad en la </a:t>
                      </a:r>
                      <a:r>
                        <a:rPr lang="es-AR" sz="2000" kern="1200" dirty="0" smtClean="0">
                          <a:effectLst/>
                        </a:rPr>
                        <a:t>formación</a:t>
                      </a:r>
                      <a:endParaRPr lang="es-AR" sz="20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8916" marR="48916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kern="1200" dirty="0">
                          <a:effectLst/>
                        </a:rPr>
                        <a:t>2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kern="1200" dirty="0">
                          <a:effectLst/>
                        </a:rPr>
                        <a:t>Escritura como proceso de registro y práctica reflexiva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kern="1200" dirty="0">
                          <a:effectLst/>
                        </a:rPr>
                        <a:t> </a:t>
                      </a:r>
                      <a:endParaRPr lang="es-AR" sz="20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8916" marR="48916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kern="1200" dirty="0">
                          <a:effectLst/>
                        </a:rPr>
                        <a:t>3 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kern="1200" dirty="0">
                          <a:effectLst/>
                        </a:rPr>
                        <a:t>Experiencias literarias</a:t>
                      </a:r>
                      <a:endParaRPr lang="es-AR" sz="20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8916" marR="48916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3692252" y="4313860"/>
            <a:ext cx="4572000" cy="15081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defTabSz="457200">
              <a:lnSpc>
                <a:spcPct val="115000"/>
              </a:lnSpc>
              <a:buNone/>
            </a:pPr>
            <a:r>
              <a:rPr lang="es-AR" sz="1600" b="1" dirty="0">
                <a:latin typeface="Century Gothic" panose="020B0502020202020204" pitchFamily="34" charset="0"/>
              </a:rPr>
              <a:t>2.A.</a:t>
            </a:r>
            <a:r>
              <a:rPr lang="es-AR" sz="1600" dirty="0">
                <a:latin typeface="Century Gothic" panose="020B0502020202020204" pitchFamily="34" charset="0"/>
              </a:rPr>
              <a:t> La escritura y oralidad como espacio articulador y de trabajo colaborativo con las escuelas asociadas </a:t>
            </a:r>
          </a:p>
          <a:p>
            <a:pPr algn="just" defTabSz="457200">
              <a:lnSpc>
                <a:spcPct val="115000"/>
              </a:lnSpc>
              <a:buNone/>
            </a:pPr>
            <a:r>
              <a:rPr lang="es-AR" sz="1600" b="1" dirty="0">
                <a:latin typeface="Century Gothic" panose="020B0502020202020204" pitchFamily="34" charset="0"/>
              </a:rPr>
              <a:t>2. B. </a:t>
            </a:r>
            <a:r>
              <a:rPr lang="es-AR" sz="1600" dirty="0">
                <a:latin typeface="Century Gothic" panose="020B0502020202020204" pitchFamily="34" charset="0"/>
              </a:rPr>
              <a:t>La escritura en la propia práctica (de los estudiantes</a:t>
            </a:r>
          </a:p>
        </p:txBody>
      </p:sp>
      <p:sp>
        <p:nvSpPr>
          <p:cNvPr id="4" name="Rectángulo redondeado 3"/>
          <p:cNvSpPr/>
          <p:nvPr/>
        </p:nvSpPr>
        <p:spPr>
          <a:xfrm>
            <a:off x="3658468" y="4157143"/>
            <a:ext cx="4587900" cy="1821540"/>
          </a:xfrm>
          <a:prstGeom prst="roundRect">
            <a:avLst/>
          </a:prstGeom>
          <a:noFill/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5" name="Flecha abajo 4"/>
          <p:cNvSpPr/>
          <p:nvPr/>
        </p:nvSpPr>
        <p:spPr>
          <a:xfrm>
            <a:off x="5559648" y="3649055"/>
            <a:ext cx="432048" cy="432048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0303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1357388"/>
            <a:ext cx="7498080" cy="634082"/>
          </a:xfrm>
        </p:spPr>
        <p:txBody>
          <a:bodyPr>
            <a:normAutofit/>
          </a:bodyPr>
          <a:lstStyle/>
          <a:p>
            <a:r>
              <a:rPr lang="es-AR" sz="2200" b="1" dirty="0"/>
              <a:t>Fundamentos y enfoque</a:t>
            </a:r>
            <a:endParaRPr lang="es-AR" sz="22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9908781"/>
              </p:ext>
            </p:extLst>
          </p:nvPr>
        </p:nvGraphicFramePr>
        <p:xfrm>
          <a:off x="1187624" y="1916832"/>
          <a:ext cx="7704856" cy="5014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ítulo 7"/>
          <p:cNvSpPr txBox="1">
            <a:spLocks/>
          </p:cNvSpPr>
          <p:nvPr/>
        </p:nvSpPr>
        <p:spPr>
          <a:xfrm>
            <a:off x="1025860" y="165696"/>
            <a:ext cx="8100392" cy="951123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27432">
              <a:spcBef>
                <a:spcPts val="600"/>
              </a:spcBef>
              <a:buClr>
                <a:schemeClr val="accent1"/>
              </a:buClr>
              <a:buSzPct val="80000"/>
            </a:pPr>
            <a:endParaRPr lang="es-AR" sz="2200" b="1" dirty="0">
              <a:solidFill>
                <a:schemeClr val="tx2">
                  <a:shade val="30000"/>
                  <a:satMod val="150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6" name="Marcador de texto 5"/>
          <p:cNvSpPr txBox="1">
            <a:spLocks/>
          </p:cNvSpPr>
          <p:nvPr/>
        </p:nvSpPr>
        <p:spPr>
          <a:xfrm>
            <a:off x="899592" y="1288009"/>
            <a:ext cx="8352928" cy="883616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endParaRPr lang="es-AR" dirty="0"/>
          </a:p>
        </p:txBody>
      </p:sp>
      <p:sp>
        <p:nvSpPr>
          <p:cNvPr id="7" name="Marcador de texto 4"/>
          <p:cNvSpPr txBox="1">
            <a:spLocks/>
          </p:cNvSpPr>
          <p:nvPr/>
        </p:nvSpPr>
        <p:spPr>
          <a:xfrm>
            <a:off x="1025860" y="211550"/>
            <a:ext cx="8118140" cy="792088"/>
          </a:xfrm>
          <a:prstGeom prst="rect">
            <a:avLst/>
          </a:prstGeom>
          <a:solidFill>
            <a:schemeClr val="bg1"/>
          </a:solidFill>
          <a:ln w="10795">
            <a:noFill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>
            <a:normAutofit/>
          </a:bodyPr>
          <a:lstStyle>
            <a:lvl1pPr marL="64008" indent="0" algn="l" rtl="0" eaLnBrk="1" latinLnBrk="0" hangingPunct="1">
              <a:lnSpc>
                <a:spcPct val="100000"/>
              </a:lnSpc>
              <a:spcBef>
                <a:spcPts val="1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19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/>
            <a:r>
              <a:rPr lang="es-AR" sz="2000" b="1" dirty="0">
                <a:solidFill>
                  <a:srgbClr val="C00000"/>
                </a:solidFill>
              </a:rPr>
              <a:t>Eje de trabajo I</a:t>
            </a:r>
            <a:r>
              <a:rPr lang="es-AR" sz="2000" dirty="0"/>
              <a:t>: </a:t>
            </a:r>
            <a:r>
              <a:rPr lang="es-AR" sz="2000" b="1" dirty="0">
                <a:solidFill>
                  <a:srgbClr val="C00000"/>
                </a:solidFill>
              </a:rPr>
              <a:t>Las prácticas de comunicación: Lectura, escritura y oralidad en la </a:t>
            </a:r>
            <a:r>
              <a:rPr lang="es-AR" sz="2000" b="1" dirty="0" smtClean="0">
                <a:solidFill>
                  <a:srgbClr val="C00000"/>
                </a:solidFill>
              </a:rPr>
              <a:t>formación técnico profesional</a:t>
            </a: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66361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62392"/>
          </a:xfrm>
        </p:spPr>
        <p:txBody>
          <a:bodyPr>
            <a:normAutofit fontScale="90000"/>
          </a:bodyPr>
          <a:lstStyle/>
          <a:p>
            <a:r>
              <a:rPr lang="es-AR" sz="2700" b="1" dirty="0"/>
              <a:t>Líneas de Acción y actividades sugeridas </a:t>
            </a:r>
            <a:r>
              <a:rPr lang="es-AR" b="1" dirty="0"/>
              <a:t/>
            </a:r>
            <a:br>
              <a:rPr lang="es-AR" b="1" dirty="0"/>
            </a:br>
            <a:endParaRPr lang="es-AR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354111863"/>
              </p:ext>
            </p:extLst>
          </p:nvPr>
        </p:nvGraphicFramePr>
        <p:xfrm>
          <a:off x="1187624" y="764704"/>
          <a:ext cx="7818072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263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0887801"/>
              </p:ext>
            </p:extLst>
          </p:nvPr>
        </p:nvGraphicFramePr>
        <p:xfrm>
          <a:off x="1043608" y="1124744"/>
          <a:ext cx="8100392" cy="2835409"/>
        </p:xfrm>
        <a:graphic>
          <a:graphicData uri="http://schemas.openxmlformats.org/drawingml/2006/table">
            <a:tbl>
              <a:tblPr bandRow="1">
                <a:tableStyleId>{BDBED569-4797-4DF1-A0F4-6AAB3CD982D8}</a:tableStyleId>
              </a:tblPr>
              <a:tblGrid>
                <a:gridCol w="687791"/>
                <a:gridCol w="2192529"/>
                <a:gridCol w="2304256"/>
                <a:gridCol w="2272906"/>
                <a:gridCol w="642910"/>
              </a:tblGrid>
              <a:tr h="1058354"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u="none" dirty="0" smtClean="0">
                          <a:effectLst/>
                        </a:rPr>
                        <a:t>OBJETIVO 1: </a:t>
                      </a:r>
                      <a:r>
                        <a:rPr lang="es-AR" sz="2000" dirty="0" smtClean="0">
                          <a:effectLst/>
                        </a:rPr>
                        <a:t>Profundizar la relación entre la formación y las características, desafíos y problemas que presenta la práctica</a:t>
                      </a:r>
                      <a:r>
                        <a:rPr lang="es-AR" sz="2000" baseline="0" dirty="0" smtClean="0">
                          <a:effectLst/>
                        </a:rPr>
                        <a:t> profesional.</a:t>
                      </a:r>
                      <a:endParaRPr lang="es-AR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48632" marR="48632" marT="0" marB="0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1777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dirty="0">
                          <a:effectLst/>
                        </a:rPr>
                        <a:t>       </a:t>
                      </a:r>
                      <a:r>
                        <a:rPr lang="es-AR" sz="2000" b="1" dirty="0">
                          <a:effectLst/>
                        </a:rPr>
                        <a:t>EJES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dirty="0">
                          <a:effectLst/>
                        </a:rPr>
                        <a:t> </a:t>
                      </a:r>
                      <a:endParaRPr lang="es-AR" sz="2000" dirty="0"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632" marR="486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dirty="0" smtClean="0">
                          <a:effectLst/>
                        </a:rPr>
                        <a:t>1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dirty="0" smtClean="0">
                          <a:effectLst/>
                        </a:rPr>
                        <a:t>La inmersión en la práctica profesional</a:t>
                      </a:r>
                      <a:endParaRPr lang="es-AR" sz="20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48632" marR="486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2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Enseñar y evaluar en el marco de las capacidades profesionales</a:t>
                      </a:r>
                      <a:endParaRPr lang="es-AR" sz="20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48632" marR="486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dirty="0" smtClean="0">
                          <a:effectLst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dirty="0" smtClean="0">
                          <a:effectLst/>
                        </a:rPr>
                        <a:t>La inter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000" dirty="0" err="1" smtClean="0">
                          <a:effectLst/>
                        </a:rPr>
                        <a:t>Disciplinariedad</a:t>
                      </a:r>
                      <a:endParaRPr lang="es-AR" sz="20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48632" marR="486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20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48632" marR="48632" marT="0" marB="0"/>
                </a:tc>
              </a:tr>
            </a:tbl>
          </a:graphicData>
        </a:graphic>
      </p:graphicFrame>
      <p:sp>
        <p:nvSpPr>
          <p:cNvPr id="2" name="Rectángulo 1"/>
          <p:cNvSpPr/>
          <p:nvPr/>
        </p:nvSpPr>
        <p:spPr>
          <a:xfrm>
            <a:off x="3419872" y="555482"/>
            <a:ext cx="215571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s-AR" sz="2200" b="1" dirty="0">
                <a:solidFill>
                  <a:schemeClr val="accent3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Ejes de Trabajo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475656" y="4936224"/>
            <a:ext cx="3312368" cy="1224951"/>
          </a:xfrm>
          <a:prstGeom prst="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 defTabSz="457200">
              <a:lnSpc>
                <a:spcPct val="115000"/>
              </a:lnSpc>
            </a:pPr>
            <a:r>
              <a:rPr lang="es-AR" sz="1600" b="1" dirty="0">
                <a:latin typeface="Century Gothic" panose="020B0502020202020204" pitchFamily="34" charset="0"/>
              </a:rPr>
              <a:t>1.A.</a:t>
            </a:r>
            <a:r>
              <a:rPr lang="es-AR" sz="1600" dirty="0">
                <a:latin typeface="Century Gothic" panose="020B0502020202020204" pitchFamily="34" charset="0"/>
              </a:rPr>
              <a:t> Fortalecimiento de </a:t>
            </a:r>
            <a:r>
              <a:rPr lang="es-AR" sz="1600" dirty="0" smtClean="0">
                <a:latin typeface="Century Gothic" panose="020B0502020202020204" pitchFamily="34" charset="0"/>
              </a:rPr>
              <a:t>los cuatro campos </a:t>
            </a:r>
            <a:r>
              <a:rPr lang="es-AR" sz="1600" dirty="0">
                <a:latin typeface="Century Gothic" panose="020B0502020202020204" pitchFamily="34" charset="0"/>
              </a:rPr>
              <a:t>de </a:t>
            </a:r>
            <a:r>
              <a:rPr lang="es-AR" sz="1600" dirty="0" smtClean="0">
                <a:latin typeface="Century Gothic" panose="020B0502020202020204" pitchFamily="34" charset="0"/>
              </a:rPr>
              <a:t>formación</a:t>
            </a:r>
          </a:p>
          <a:p>
            <a:pPr algn="ctr" defTabSz="457200">
              <a:lnSpc>
                <a:spcPct val="115000"/>
              </a:lnSpc>
            </a:pPr>
            <a:r>
              <a:rPr lang="es-AR" sz="1600" b="1" dirty="0" smtClean="0">
                <a:latin typeface="Century Gothic" panose="020B0502020202020204" pitchFamily="34" charset="0"/>
              </a:rPr>
              <a:t>1.B.</a:t>
            </a:r>
            <a:r>
              <a:rPr lang="es-AR" sz="1600" dirty="0">
                <a:latin typeface="Century Gothic" panose="020B0502020202020204" pitchFamily="34" charset="0"/>
              </a:rPr>
              <a:t> Fortalecimiento del </a:t>
            </a:r>
            <a:r>
              <a:rPr lang="es-AR" sz="1600" dirty="0" smtClean="0">
                <a:latin typeface="Century Gothic" panose="020B0502020202020204" pitchFamily="34" charset="0"/>
              </a:rPr>
              <a:t>campo</a:t>
            </a:r>
          </a:p>
          <a:p>
            <a:pPr algn="ctr" defTabSz="457200">
              <a:lnSpc>
                <a:spcPct val="115000"/>
              </a:lnSpc>
            </a:pPr>
            <a:r>
              <a:rPr lang="es-AR" sz="1600" dirty="0" smtClean="0">
                <a:latin typeface="Century Gothic" panose="020B0502020202020204" pitchFamily="34" charset="0"/>
              </a:rPr>
              <a:t>de </a:t>
            </a:r>
            <a:r>
              <a:rPr lang="es-AR" sz="1600" dirty="0">
                <a:latin typeface="Century Gothic" panose="020B0502020202020204" pitchFamily="34" charset="0"/>
              </a:rPr>
              <a:t>la </a:t>
            </a:r>
            <a:r>
              <a:rPr lang="es-AR" sz="1600" dirty="0" smtClean="0">
                <a:latin typeface="Century Gothic" panose="020B0502020202020204" pitchFamily="34" charset="0"/>
              </a:rPr>
              <a:t>práctica profesional</a:t>
            </a:r>
            <a:endParaRPr lang="es-AR" sz="1600" dirty="0">
              <a:latin typeface="Century Gothic" panose="020B0502020202020204" pitchFamily="34" charset="0"/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1475656" y="4819706"/>
            <a:ext cx="3312368" cy="1457989"/>
          </a:xfrm>
          <a:prstGeom prst="roundRect">
            <a:avLst/>
          </a:prstGeom>
          <a:noFill/>
          <a:ln w="28575">
            <a:solidFill>
              <a:srgbClr val="CC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>
              <a:ln>
                <a:solidFill>
                  <a:schemeClr val="accent4"/>
                </a:solidFill>
              </a:ln>
              <a:solidFill>
                <a:srgbClr val="CC3300"/>
              </a:solidFill>
            </a:endParaRPr>
          </a:p>
        </p:txBody>
      </p:sp>
      <p:sp>
        <p:nvSpPr>
          <p:cNvPr id="5" name="Flecha abajo 4"/>
          <p:cNvSpPr/>
          <p:nvPr/>
        </p:nvSpPr>
        <p:spPr>
          <a:xfrm>
            <a:off x="2591780" y="4281745"/>
            <a:ext cx="432048" cy="432048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5929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0636" y="1412776"/>
            <a:ext cx="7498080" cy="634082"/>
          </a:xfrm>
        </p:spPr>
        <p:txBody>
          <a:bodyPr>
            <a:normAutofit/>
          </a:bodyPr>
          <a:lstStyle/>
          <a:p>
            <a:r>
              <a:rPr lang="es-AR" sz="2200" b="1" dirty="0"/>
              <a:t>Fundamentos y enfoque</a:t>
            </a:r>
            <a:endParaRPr lang="es-AR" sz="22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3317719"/>
              </p:ext>
            </p:extLst>
          </p:nvPr>
        </p:nvGraphicFramePr>
        <p:xfrm>
          <a:off x="1187624" y="1916832"/>
          <a:ext cx="7704856" cy="5014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ítulo 7"/>
          <p:cNvSpPr txBox="1">
            <a:spLocks/>
          </p:cNvSpPr>
          <p:nvPr/>
        </p:nvSpPr>
        <p:spPr>
          <a:xfrm>
            <a:off x="1025860" y="165696"/>
            <a:ext cx="8100392" cy="951123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27432">
              <a:spcBef>
                <a:spcPts val="600"/>
              </a:spcBef>
              <a:buClr>
                <a:schemeClr val="accent1"/>
              </a:buClr>
              <a:buSzPct val="80000"/>
            </a:pPr>
            <a:endParaRPr lang="es-AR" sz="2200" b="1" dirty="0">
              <a:solidFill>
                <a:schemeClr val="tx2">
                  <a:shade val="30000"/>
                  <a:satMod val="150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6" name="Marcador de texto 5"/>
          <p:cNvSpPr txBox="1">
            <a:spLocks/>
          </p:cNvSpPr>
          <p:nvPr/>
        </p:nvSpPr>
        <p:spPr>
          <a:xfrm>
            <a:off x="899592" y="1288009"/>
            <a:ext cx="8352928" cy="883616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endParaRPr lang="es-AR" dirty="0"/>
          </a:p>
        </p:txBody>
      </p:sp>
      <p:sp>
        <p:nvSpPr>
          <p:cNvPr id="7" name="Marcador de texto 4"/>
          <p:cNvSpPr txBox="1">
            <a:spLocks/>
          </p:cNvSpPr>
          <p:nvPr/>
        </p:nvSpPr>
        <p:spPr>
          <a:xfrm>
            <a:off x="1218952" y="482736"/>
            <a:ext cx="7146540" cy="792088"/>
          </a:xfrm>
          <a:prstGeom prst="rect">
            <a:avLst/>
          </a:prstGeom>
          <a:solidFill>
            <a:schemeClr val="bg1"/>
          </a:solidFill>
          <a:ln w="10795">
            <a:noFill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>
            <a:normAutofit/>
          </a:bodyPr>
          <a:lstStyle>
            <a:lvl1pPr marL="64008" indent="0" algn="l" rtl="0" eaLnBrk="1" latinLnBrk="0" hangingPunct="1">
              <a:lnSpc>
                <a:spcPct val="100000"/>
              </a:lnSpc>
              <a:spcBef>
                <a:spcPts val="1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19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/>
            <a:r>
              <a:rPr lang="es-AR" sz="2000" b="1" dirty="0" smtClean="0">
                <a:solidFill>
                  <a:srgbClr val="C00000"/>
                </a:solidFill>
              </a:rPr>
              <a:t>OPTATIVO Eje de trabajo II: Experiencias </a:t>
            </a:r>
            <a:r>
              <a:rPr lang="es-AR" sz="2000" b="1" dirty="0">
                <a:solidFill>
                  <a:srgbClr val="C00000"/>
                </a:solidFill>
              </a:rPr>
              <a:t>Literarias </a:t>
            </a:r>
          </a:p>
        </p:txBody>
      </p:sp>
    </p:spTree>
    <p:extLst>
      <p:ext uri="{BB962C8B-B14F-4D97-AF65-F5344CB8AC3E}">
        <p14:creationId xmlns:p14="http://schemas.microsoft.com/office/powerpoint/2010/main" val="124318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32048"/>
            <a:ext cx="7498080" cy="804664"/>
          </a:xfrm>
        </p:spPr>
        <p:txBody>
          <a:bodyPr>
            <a:noAutofit/>
          </a:bodyPr>
          <a:lstStyle/>
          <a:p>
            <a:r>
              <a:rPr lang="es-AR" sz="2200" b="1" dirty="0"/>
              <a:t>Línea de acción y actividades sugeridas </a:t>
            </a:r>
            <a:r>
              <a:rPr lang="es-AR" sz="2200" dirty="0"/>
              <a:t/>
            </a:r>
            <a:br>
              <a:rPr lang="es-AR" sz="2200" dirty="0"/>
            </a:br>
            <a:endParaRPr lang="es-AR" sz="2200" dirty="0"/>
          </a:p>
        </p:txBody>
      </p:sp>
      <p:graphicFrame>
        <p:nvGraphicFramePr>
          <p:cNvPr id="8" name="Marcador de contenid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49010"/>
              </p:ext>
            </p:extLst>
          </p:nvPr>
        </p:nvGraphicFramePr>
        <p:xfrm>
          <a:off x="1007604" y="1564343"/>
          <a:ext cx="7992888" cy="5393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ángulo 8"/>
          <p:cNvSpPr/>
          <p:nvPr/>
        </p:nvSpPr>
        <p:spPr>
          <a:xfrm>
            <a:off x="1007604" y="548680"/>
            <a:ext cx="81363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000" b="1" dirty="0"/>
              <a:t>Promoción de la experiencia literaria y re funcionalización de la biblioteca, sus estrategias de acción y la articulación con las </a:t>
            </a:r>
            <a:r>
              <a:rPr lang="es-AR" sz="2000" b="1" dirty="0" err="1" smtClean="0"/>
              <a:t>areas</a:t>
            </a:r>
            <a:r>
              <a:rPr lang="es-AR" sz="2000" b="1" dirty="0" smtClean="0"/>
              <a:t> de </a:t>
            </a:r>
            <a:r>
              <a:rPr lang="es-AR" sz="2000" b="1" dirty="0"/>
              <a:t>las distintas carreras</a:t>
            </a:r>
            <a:r>
              <a:rPr lang="es-AR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endParaRPr lang="es-AR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37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8172400" cy="778416"/>
          </a:xfrm>
        </p:spPr>
        <p:txBody>
          <a:bodyPr>
            <a:normAutofit fontScale="90000"/>
          </a:bodyPr>
          <a:lstStyle/>
          <a:p>
            <a:r>
              <a:rPr lang="es-AR" sz="2000" b="1" dirty="0" smtClean="0">
                <a:solidFill>
                  <a:schemeClr val="tx1"/>
                </a:solidFill>
                <a:effectLst/>
              </a:rPr>
              <a:t>OPTATIVO: Articular </a:t>
            </a:r>
            <a:r>
              <a:rPr lang="es-AR" sz="2000" b="1" dirty="0">
                <a:solidFill>
                  <a:schemeClr val="tx1"/>
                </a:solidFill>
                <a:effectLst/>
              </a:rPr>
              <a:t>con otras instituciones de la comunidad (organismos de cultura, asociaciones civiles, entre otras) posibles acciones conjuntas, con la participación de alumnos y profesores del ISF</a:t>
            </a:r>
            <a:r>
              <a:rPr lang="es-AR" sz="2000" b="1" dirty="0">
                <a:solidFill>
                  <a:schemeClr val="tx1"/>
                </a:solidFill>
              </a:rPr>
              <a:t>D. </a:t>
            </a:r>
            <a:br>
              <a:rPr lang="es-AR" sz="2000" b="1" dirty="0">
                <a:solidFill>
                  <a:schemeClr val="tx1"/>
                </a:solidFill>
              </a:rPr>
            </a:br>
            <a:endParaRPr lang="es-AR" sz="2000" b="1" dirty="0">
              <a:solidFill>
                <a:schemeClr val="tx1"/>
              </a:solidFill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1058020" y="1137376"/>
            <a:ext cx="7818072" cy="1162649"/>
            <a:chOff x="0" y="803880"/>
            <a:chExt cx="7818072" cy="1162649"/>
          </a:xfrm>
          <a:scene3d>
            <a:camera prst="orthographicFront"/>
            <a:lightRig rig="chilly" dir="t"/>
          </a:scene3d>
        </p:grpSpPr>
        <p:sp>
          <p:nvSpPr>
            <p:cNvPr id="7" name="Proceso alternativo 6"/>
            <p:cNvSpPr/>
            <p:nvPr/>
          </p:nvSpPr>
          <p:spPr>
            <a:xfrm>
              <a:off x="0" y="803880"/>
              <a:ext cx="7818072" cy="1162649"/>
            </a:xfrm>
            <a:prstGeom prst="flowChartAlternateProcess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Proceso alternativo 4"/>
            <p:cNvSpPr/>
            <p:nvPr/>
          </p:nvSpPr>
          <p:spPr>
            <a:xfrm>
              <a:off x="56755" y="860635"/>
              <a:ext cx="7704562" cy="86671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AR" sz="1700" kern="1200" dirty="0"/>
            </a:p>
          </p:txBody>
        </p:sp>
      </p:grpSp>
      <p:grpSp>
        <p:nvGrpSpPr>
          <p:cNvPr id="9" name="Grupo 8"/>
          <p:cNvGrpSpPr/>
          <p:nvPr/>
        </p:nvGrpSpPr>
        <p:grpSpPr>
          <a:xfrm>
            <a:off x="1058020" y="2432596"/>
            <a:ext cx="7818072" cy="1162649"/>
            <a:chOff x="0" y="803880"/>
            <a:chExt cx="7818072" cy="1162649"/>
          </a:xfrm>
          <a:scene3d>
            <a:camera prst="orthographicFront"/>
            <a:lightRig rig="chilly" dir="t"/>
          </a:scene3d>
        </p:grpSpPr>
        <p:sp>
          <p:nvSpPr>
            <p:cNvPr id="10" name="Proceso alternativo 9"/>
            <p:cNvSpPr/>
            <p:nvPr/>
          </p:nvSpPr>
          <p:spPr>
            <a:xfrm>
              <a:off x="0" y="803880"/>
              <a:ext cx="7818072" cy="1162649"/>
            </a:xfrm>
            <a:prstGeom prst="flowChartAlternateProcess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Proceso alternativo 4"/>
            <p:cNvSpPr/>
            <p:nvPr/>
          </p:nvSpPr>
          <p:spPr>
            <a:xfrm>
              <a:off x="56755" y="860635"/>
              <a:ext cx="7704562" cy="10491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AR" sz="1700" kern="1200" dirty="0"/>
            </a:p>
          </p:txBody>
        </p:sp>
      </p:grpSp>
      <p:grpSp>
        <p:nvGrpSpPr>
          <p:cNvPr id="12" name="Grupo 11"/>
          <p:cNvGrpSpPr/>
          <p:nvPr/>
        </p:nvGrpSpPr>
        <p:grpSpPr>
          <a:xfrm>
            <a:off x="1058020" y="3669796"/>
            <a:ext cx="7818072" cy="1162649"/>
            <a:chOff x="0" y="803880"/>
            <a:chExt cx="7818072" cy="1162649"/>
          </a:xfrm>
          <a:scene3d>
            <a:camera prst="orthographicFront"/>
            <a:lightRig rig="chilly" dir="t"/>
          </a:scene3d>
        </p:grpSpPr>
        <p:sp>
          <p:nvSpPr>
            <p:cNvPr id="13" name="Proceso alternativo 12"/>
            <p:cNvSpPr/>
            <p:nvPr/>
          </p:nvSpPr>
          <p:spPr>
            <a:xfrm>
              <a:off x="0" y="803880"/>
              <a:ext cx="7818072" cy="1162649"/>
            </a:xfrm>
            <a:prstGeom prst="flowChartAlternateProcess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Proceso alternativo 4"/>
            <p:cNvSpPr/>
            <p:nvPr/>
          </p:nvSpPr>
          <p:spPr>
            <a:xfrm>
              <a:off x="56755" y="860635"/>
              <a:ext cx="7704562" cy="10491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AR" sz="1700" kern="1200" dirty="0"/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1005789" y="4951441"/>
            <a:ext cx="7818072" cy="1527213"/>
            <a:chOff x="0" y="803880"/>
            <a:chExt cx="7818072" cy="1162649"/>
          </a:xfrm>
          <a:scene3d>
            <a:camera prst="orthographicFront"/>
            <a:lightRig rig="chilly" dir="t"/>
          </a:scene3d>
        </p:grpSpPr>
        <p:sp>
          <p:nvSpPr>
            <p:cNvPr id="19" name="Proceso alternativo 18"/>
            <p:cNvSpPr/>
            <p:nvPr/>
          </p:nvSpPr>
          <p:spPr>
            <a:xfrm>
              <a:off x="0" y="803880"/>
              <a:ext cx="7818072" cy="1162649"/>
            </a:xfrm>
            <a:prstGeom prst="flowChartAlternateProcess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Proceso alternativo 4"/>
            <p:cNvSpPr/>
            <p:nvPr/>
          </p:nvSpPr>
          <p:spPr>
            <a:xfrm>
              <a:off x="56755" y="860635"/>
              <a:ext cx="7704562" cy="10491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AR" sz="1700" kern="1200" dirty="0"/>
            </a:p>
          </p:txBody>
        </p:sp>
      </p:grpSp>
      <p:sp>
        <p:nvSpPr>
          <p:cNvPr id="21" name="Rectángulo 20"/>
          <p:cNvSpPr/>
          <p:nvPr/>
        </p:nvSpPr>
        <p:spPr>
          <a:xfrm>
            <a:off x="1259632" y="1228519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/>
              <a:t>❖ Vincular la Biblioteca </a:t>
            </a:r>
            <a:r>
              <a:rPr lang="es-AR" dirty="0" smtClean="0"/>
              <a:t> </a:t>
            </a:r>
            <a:r>
              <a:rPr lang="es-AR" dirty="0"/>
              <a:t>con el Plan Nacional de Lectura y jurisdiccional si lo hubiere. </a:t>
            </a:r>
          </a:p>
        </p:txBody>
      </p:sp>
      <p:sp>
        <p:nvSpPr>
          <p:cNvPr id="22" name="Rectángulo 21"/>
          <p:cNvSpPr/>
          <p:nvPr/>
        </p:nvSpPr>
        <p:spPr>
          <a:xfrm>
            <a:off x="1258644" y="2506915"/>
            <a:ext cx="7416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/>
              <a:t>❖ Armar la red de bibliotecas de la localidad para tener acceso a una mayor oferta de títulos para ofrecer a los usuarios que lo necesiten y organizar actividades de extensión en forma </a:t>
            </a:r>
            <a:r>
              <a:rPr lang="es-AR" dirty="0" smtClean="0"/>
              <a:t>conjunta</a:t>
            </a:r>
            <a:endParaRPr lang="es-AR" dirty="0"/>
          </a:p>
        </p:txBody>
      </p:sp>
      <p:sp>
        <p:nvSpPr>
          <p:cNvPr id="23" name="Rectángulo 22"/>
          <p:cNvSpPr/>
          <p:nvPr/>
        </p:nvSpPr>
        <p:spPr>
          <a:xfrm>
            <a:off x="1258644" y="3866785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/>
              <a:t>❖ Construir acuerdos para la confección de una lista con, entre 50 y 100 </a:t>
            </a:r>
            <a:r>
              <a:rPr lang="es-AR" dirty="0" smtClean="0"/>
              <a:t>textos </a:t>
            </a:r>
            <a:r>
              <a:rPr lang="es-AR" dirty="0"/>
              <a:t>literarios, que son claves para leer como formación personal. </a:t>
            </a:r>
          </a:p>
        </p:txBody>
      </p:sp>
      <p:sp>
        <p:nvSpPr>
          <p:cNvPr id="24" name="Rectángulo 23"/>
          <p:cNvSpPr/>
          <p:nvPr/>
        </p:nvSpPr>
        <p:spPr>
          <a:xfrm>
            <a:off x="1164206" y="5114882"/>
            <a:ext cx="77871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/>
              <a:t>❖ Formar grupos de reflexión y producción para incluir la lectura literaria en cátedras en las que no se incluye este tipo de textos para promover la creatividad y la incorporación de otros lenguajes. (Por ej. Narrativas fantásticas para los matemáticos, o biólogos; poesías para los geógrafos, etc.) </a:t>
            </a:r>
          </a:p>
        </p:txBody>
      </p:sp>
    </p:spTree>
    <p:extLst>
      <p:ext uri="{BB962C8B-B14F-4D97-AF65-F5344CB8AC3E}">
        <p14:creationId xmlns:p14="http://schemas.microsoft.com/office/powerpoint/2010/main" val="184330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1087259" y="4014773"/>
            <a:ext cx="7818072" cy="1162649"/>
            <a:chOff x="-9782" y="814544"/>
            <a:chExt cx="7818072" cy="1162649"/>
          </a:xfrm>
          <a:scene3d>
            <a:camera prst="orthographicFront"/>
            <a:lightRig rig="chilly" dir="t"/>
          </a:scene3d>
        </p:grpSpPr>
        <p:sp>
          <p:nvSpPr>
            <p:cNvPr id="4" name="Proceso alternativo 3"/>
            <p:cNvSpPr/>
            <p:nvPr/>
          </p:nvSpPr>
          <p:spPr>
            <a:xfrm>
              <a:off x="-9782" y="814544"/>
              <a:ext cx="7818072" cy="1162649"/>
            </a:xfrm>
            <a:prstGeom prst="flowChartAlternateProcess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Proceso alternativo 4"/>
            <p:cNvSpPr/>
            <p:nvPr/>
          </p:nvSpPr>
          <p:spPr>
            <a:xfrm>
              <a:off x="56755" y="860635"/>
              <a:ext cx="7704562" cy="10491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700" kern="1200" dirty="0" smtClean="0"/>
                <a:t>.</a:t>
              </a:r>
              <a:endParaRPr lang="es-AR" sz="1700" kern="1200" dirty="0"/>
            </a:p>
          </p:txBody>
        </p:sp>
      </p:grpSp>
      <p:grpSp>
        <p:nvGrpSpPr>
          <p:cNvPr id="6" name="Grupo 5"/>
          <p:cNvGrpSpPr/>
          <p:nvPr/>
        </p:nvGrpSpPr>
        <p:grpSpPr>
          <a:xfrm>
            <a:off x="1068327" y="5235781"/>
            <a:ext cx="7818072" cy="1162649"/>
            <a:chOff x="0" y="803880"/>
            <a:chExt cx="7818072" cy="1162649"/>
          </a:xfrm>
          <a:scene3d>
            <a:camera prst="orthographicFront"/>
            <a:lightRig rig="chilly" dir="t"/>
          </a:scene3d>
        </p:grpSpPr>
        <p:sp>
          <p:nvSpPr>
            <p:cNvPr id="7" name="Proceso alternativo 6"/>
            <p:cNvSpPr/>
            <p:nvPr/>
          </p:nvSpPr>
          <p:spPr>
            <a:xfrm>
              <a:off x="0" y="803880"/>
              <a:ext cx="7818072" cy="1162649"/>
            </a:xfrm>
            <a:prstGeom prst="flowChartAlternateProcess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Proceso alternativo 4"/>
            <p:cNvSpPr/>
            <p:nvPr/>
          </p:nvSpPr>
          <p:spPr>
            <a:xfrm>
              <a:off x="56755" y="860635"/>
              <a:ext cx="7704562" cy="10491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700" kern="1200" dirty="0" smtClean="0"/>
                <a:t>.</a:t>
              </a:r>
              <a:endParaRPr lang="es-AR" sz="1700" kern="1200" dirty="0"/>
            </a:p>
          </p:txBody>
        </p:sp>
      </p:grpSp>
      <p:grpSp>
        <p:nvGrpSpPr>
          <p:cNvPr id="9" name="Grupo 8"/>
          <p:cNvGrpSpPr/>
          <p:nvPr/>
        </p:nvGrpSpPr>
        <p:grpSpPr>
          <a:xfrm>
            <a:off x="1102647" y="2795477"/>
            <a:ext cx="7818072" cy="1162649"/>
            <a:chOff x="0" y="803880"/>
            <a:chExt cx="7818072" cy="1162649"/>
          </a:xfrm>
          <a:scene3d>
            <a:camera prst="orthographicFront"/>
            <a:lightRig rig="chilly" dir="t"/>
          </a:scene3d>
        </p:grpSpPr>
        <p:sp>
          <p:nvSpPr>
            <p:cNvPr id="10" name="Proceso alternativo 9"/>
            <p:cNvSpPr/>
            <p:nvPr/>
          </p:nvSpPr>
          <p:spPr>
            <a:xfrm>
              <a:off x="0" y="803880"/>
              <a:ext cx="7818072" cy="1162649"/>
            </a:xfrm>
            <a:prstGeom prst="flowChartAlternateProcess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Proceso alternativo 4"/>
            <p:cNvSpPr/>
            <p:nvPr/>
          </p:nvSpPr>
          <p:spPr>
            <a:xfrm>
              <a:off x="56755" y="860635"/>
              <a:ext cx="7704562" cy="10491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700" kern="1200" dirty="0" smtClean="0"/>
                <a:t>.</a:t>
              </a:r>
              <a:endParaRPr lang="es-AR" sz="1700" kern="1200" dirty="0"/>
            </a:p>
          </p:txBody>
        </p:sp>
      </p:grpSp>
      <p:grpSp>
        <p:nvGrpSpPr>
          <p:cNvPr id="12" name="Grupo 11"/>
          <p:cNvGrpSpPr/>
          <p:nvPr/>
        </p:nvGrpSpPr>
        <p:grpSpPr>
          <a:xfrm>
            <a:off x="1106015" y="1576073"/>
            <a:ext cx="7818072" cy="1162649"/>
            <a:chOff x="0" y="803880"/>
            <a:chExt cx="7818072" cy="1162649"/>
          </a:xfrm>
          <a:scene3d>
            <a:camera prst="orthographicFront"/>
            <a:lightRig rig="chilly" dir="t"/>
          </a:scene3d>
        </p:grpSpPr>
        <p:sp>
          <p:nvSpPr>
            <p:cNvPr id="13" name="Proceso alternativo 12"/>
            <p:cNvSpPr/>
            <p:nvPr/>
          </p:nvSpPr>
          <p:spPr>
            <a:xfrm>
              <a:off x="0" y="803880"/>
              <a:ext cx="7818072" cy="1162649"/>
            </a:xfrm>
            <a:prstGeom prst="flowChartAlternateProcess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Proceso alternativo 4"/>
            <p:cNvSpPr/>
            <p:nvPr/>
          </p:nvSpPr>
          <p:spPr>
            <a:xfrm>
              <a:off x="56755" y="860635"/>
              <a:ext cx="7704562" cy="10491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AR" sz="1700" kern="1200" dirty="0"/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1127404" y="213661"/>
            <a:ext cx="7818072" cy="1327762"/>
            <a:chOff x="0" y="803880"/>
            <a:chExt cx="7818072" cy="1327762"/>
          </a:xfrm>
          <a:scene3d>
            <a:camera prst="orthographicFront"/>
            <a:lightRig rig="chilly" dir="t"/>
          </a:scene3d>
        </p:grpSpPr>
        <p:sp>
          <p:nvSpPr>
            <p:cNvPr id="16" name="Proceso alternativo 15"/>
            <p:cNvSpPr/>
            <p:nvPr/>
          </p:nvSpPr>
          <p:spPr>
            <a:xfrm>
              <a:off x="0" y="803880"/>
              <a:ext cx="7818072" cy="1327762"/>
            </a:xfrm>
            <a:prstGeom prst="flowChartAlternateProcess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Proceso alternativo 4"/>
            <p:cNvSpPr/>
            <p:nvPr/>
          </p:nvSpPr>
          <p:spPr>
            <a:xfrm>
              <a:off x="56755" y="860635"/>
              <a:ext cx="7704562" cy="10491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AR" sz="1700" kern="1200" dirty="0"/>
            </a:p>
          </p:txBody>
        </p:sp>
      </p:grpSp>
      <p:sp>
        <p:nvSpPr>
          <p:cNvPr id="18" name="Rectángulo 17"/>
          <p:cNvSpPr/>
          <p:nvPr/>
        </p:nvSpPr>
        <p:spPr>
          <a:xfrm>
            <a:off x="1184159" y="293187"/>
            <a:ext cx="77211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/>
              <a:t>❖ Encuentro con narradores y /o escritores de la zona para disfrutar de la narración, compartir su experiencia literaria, las lecturas que marcaron su formación como escritor o narrador y el proceso de creación de una obra o un texto. 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1192151" y="1541423"/>
            <a:ext cx="76849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/>
              <a:t>❖ Preparación de talleres literarios (de lectura y escritura), jornadas, encuentros, maratones de lectura, suelta de libros y cafés literarios con la participación de los </a:t>
            </a:r>
            <a:r>
              <a:rPr lang="es-AR" dirty="0" smtClean="0"/>
              <a:t>estudiantes.</a:t>
            </a:r>
            <a:endParaRPr lang="es-AR" dirty="0"/>
          </a:p>
        </p:txBody>
      </p:sp>
      <p:sp>
        <p:nvSpPr>
          <p:cNvPr id="20" name="Rectángulo 19"/>
          <p:cNvSpPr/>
          <p:nvPr/>
        </p:nvSpPr>
        <p:spPr>
          <a:xfrm>
            <a:off x="1162800" y="2937917"/>
            <a:ext cx="79518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/>
              <a:t>❖ Visitas a Feria del libro, Biblioteca Nacional y otras bibliotecas (plantear las </a:t>
            </a:r>
            <a:endParaRPr lang="es-AR" dirty="0" smtClean="0"/>
          </a:p>
          <a:p>
            <a:r>
              <a:rPr lang="es-AR" dirty="0" smtClean="0"/>
              <a:t>visitas </a:t>
            </a:r>
            <a:r>
              <a:rPr lang="es-AR" dirty="0"/>
              <a:t>como parte de una experiencia literaria </a:t>
            </a:r>
            <a:r>
              <a:rPr lang="es-AR" dirty="0" smtClean="0"/>
              <a:t>en </a:t>
            </a:r>
            <a:r>
              <a:rPr lang="es-AR" dirty="0"/>
              <a:t>la que se </a:t>
            </a:r>
            <a:r>
              <a:rPr lang="es-AR" dirty="0" smtClean="0"/>
              <a:t>articulen </a:t>
            </a:r>
            <a:r>
              <a:rPr lang="es-AR" dirty="0"/>
              <a:t>con los objetivos y contenidos desarrollados en los distintos espacios curriculares). </a:t>
            </a:r>
          </a:p>
        </p:txBody>
      </p:sp>
      <p:sp>
        <p:nvSpPr>
          <p:cNvPr id="21" name="Rectángulo 20"/>
          <p:cNvSpPr/>
          <p:nvPr/>
        </p:nvSpPr>
        <p:spPr>
          <a:xfrm>
            <a:off x="1209281" y="4256183"/>
            <a:ext cx="75323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/>
              <a:t>❖ Propiciar Ciclos de Conferencias con referentes literarios locales, que incluyan trabajos de producción, reflexión y debate. </a:t>
            </a:r>
          </a:p>
        </p:txBody>
      </p:sp>
      <p:sp>
        <p:nvSpPr>
          <p:cNvPr id="22" name="Rectángulo 21"/>
          <p:cNvSpPr/>
          <p:nvPr/>
        </p:nvSpPr>
        <p:spPr>
          <a:xfrm>
            <a:off x="1102646" y="5372448"/>
            <a:ext cx="77613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/>
              <a:t>❖ En un trabajo conjunto con la Biblioteca </a:t>
            </a:r>
            <a:r>
              <a:rPr lang="es-AR" dirty="0" smtClean="0"/>
              <a:t>y </a:t>
            </a:r>
            <a:r>
              <a:rPr lang="es-AR" dirty="0"/>
              <a:t>si no la hubiere, con la Biblioteca Popular de la localidad, construir recorridos </a:t>
            </a:r>
            <a:r>
              <a:rPr lang="es-AR" dirty="0" smtClean="0"/>
              <a:t>lectores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94283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Llamada ovalada"/>
          <p:cNvSpPr/>
          <p:nvPr/>
        </p:nvSpPr>
        <p:spPr>
          <a:xfrm>
            <a:off x="1080957" y="1988840"/>
            <a:ext cx="7776864" cy="3600400"/>
          </a:xfrm>
          <a:prstGeom prst="wedgeEllipse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836712"/>
            <a:ext cx="7406640" cy="764846"/>
          </a:xfrm>
        </p:spPr>
        <p:txBody>
          <a:bodyPr>
            <a:noAutofit/>
          </a:bodyPr>
          <a:lstStyle/>
          <a:p>
            <a:r>
              <a:rPr lang="es-ES" sz="2400" dirty="0" smtClean="0"/>
              <a:t>A continuación presentamos los 2 objetivos con sus ejes de trabajos y líneas de acciones sugeridas</a:t>
            </a:r>
            <a:endParaRPr lang="es-AR" sz="2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58176" y="2912740"/>
            <a:ext cx="7406640" cy="17526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defTabSz="457200">
              <a:lnSpc>
                <a:spcPct val="115000"/>
              </a:lnSpc>
            </a:pPr>
            <a:r>
              <a:rPr lang="es-AR" sz="2200" b="1" dirty="0">
                <a:solidFill>
                  <a:schemeClr val="tx1"/>
                </a:solidFill>
              </a:rPr>
              <a:t>Objetivo1: Profundizar la relación entre la formación inicial y las características, desafíos y problemas que presenta la práctica docente. </a:t>
            </a:r>
            <a:br>
              <a:rPr lang="es-AR" sz="2200" b="1" dirty="0">
                <a:solidFill>
                  <a:schemeClr val="tx1"/>
                </a:solidFill>
              </a:rPr>
            </a:br>
            <a:endParaRPr lang="es-AR" sz="2200" b="1" dirty="0">
              <a:solidFill>
                <a:schemeClr val="tx1"/>
              </a:solidFill>
            </a:endParaRPr>
          </a:p>
          <a:p>
            <a:endParaRPr lang="es-AR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42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00" y="1357298"/>
            <a:ext cx="7498080" cy="634082"/>
          </a:xfrm>
        </p:spPr>
        <p:txBody>
          <a:bodyPr>
            <a:normAutofit/>
          </a:bodyPr>
          <a:lstStyle/>
          <a:p>
            <a:pPr>
              <a:buClr>
                <a:schemeClr val="accent1"/>
              </a:buClr>
              <a:buSzPct val="80000"/>
            </a:pPr>
            <a:r>
              <a:rPr lang="es-AR" sz="22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Fundamentos y enfoque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8988639"/>
              </p:ext>
            </p:extLst>
          </p:nvPr>
        </p:nvGraphicFramePr>
        <p:xfrm>
          <a:off x="2357422" y="2097880"/>
          <a:ext cx="6534980" cy="476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ítulo 7"/>
          <p:cNvSpPr txBox="1">
            <a:spLocks/>
          </p:cNvSpPr>
          <p:nvPr/>
        </p:nvSpPr>
        <p:spPr>
          <a:xfrm>
            <a:off x="1043608" y="335026"/>
            <a:ext cx="8100392" cy="951123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27432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s-AR" sz="2200" b="1" dirty="0" smtClean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s-AR" sz="2200" b="1" dirty="0" smtClean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+mn-lt"/>
                <a:ea typeface="+mn-ea"/>
                <a:cs typeface="+mn-cs"/>
              </a:rPr>
            </a:br>
            <a:endParaRPr lang="es-AR" sz="2200" b="1" dirty="0">
              <a:solidFill>
                <a:schemeClr val="tx2">
                  <a:shade val="30000"/>
                  <a:satMod val="150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6" name="Marcador de texto 5"/>
          <p:cNvSpPr txBox="1">
            <a:spLocks/>
          </p:cNvSpPr>
          <p:nvPr/>
        </p:nvSpPr>
        <p:spPr>
          <a:xfrm>
            <a:off x="791072" y="500042"/>
            <a:ext cx="8352928" cy="883616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/>
            <a:r>
              <a:rPr lang="es-AR" sz="24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Eje de trabajo: I- La inmersión en la práctica </a:t>
            </a:r>
          </a:p>
        </p:txBody>
      </p:sp>
    </p:spTree>
    <p:extLst>
      <p:ext uri="{BB962C8B-B14F-4D97-AF65-F5344CB8AC3E}">
        <p14:creationId xmlns:p14="http://schemas.microsoft.com/office/powerpoint/2010/main" val="310643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ción de imagen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785786" y="1285860"/>
            <a:ext cx="4419600" cy="3388774"/>
          </a:xfrm>
          <a:solidFill>
            <a:srgbClr val="FF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700"/>
              </a:spcBef>
            </a:pPr>
            <a:r>
              <a:rPr lang="es-AR" sz="2200" b="1" dirty="0">
                <a:solidFill>
                  <a:schemeClr val="tx1"/>
                </a:solidFill>
              </a:rPr>
              <a:t>Las acciones </a:t>
            </a:r>
            <a:r>
              <a:rPr lang="es-AR" sz="2200" dirty="0">
                <a:solidFill>
                  <a:schemeClr val="tx1"/>
                </a:solidFill>
              </a:rPr>
              <a:t>propuestas se orientan a fortalecer el trabajo conjunto y articulado entre </a:t>
            </a:r>
            <a:r>
              <a:rPr lang="es-AR" sz="2200" dirty="0" smtClean="0">
                <a:solidFill>
                  <a:schemeClr val="tx1"/>
                </a:solidFill>
              </a:rPr>
              <a:t>áreas </a:t>
            </a:r>
            <a:r>
              <a:rPr lang="es-AR" sz="2200" dirty="0">
                <a:solidFill>
                  <a:schemeClr val="tx1"/>
                </a:solidFill>
              </a:rPr>
              <a:t>y campos de la formación </a:t>
            </a:r>
            <a:r>
              <a:rPr lang="es-AR" sz="2200" dirty="0" smtClean="0">
                <a:solidFill>
                  <a:schemeClr val="tx1"/>
                </a:solidFill>
              </a:rPr>
              <a:t> </a:t>
            </a:r>
            <a:r>
              <a:rPr lang="es-AR" sz="2200" dirty="0">
                <a:solidFill>
                  <a:schemeClr val="tx1"/>
                </a:solidFill>
              </a:rPr>
              <a:t>teniendo a la práctica como centro de la formación.</a:t>
            </a:r>
          </a:p>
          <a:p>
            <a:pPr algn="just">
              <a:lnSpc>
                <a:spcPct val="100000"/>
              </a:lnSpc>
              <a:spcBef>
                <a:spcPts val="700"/>
              </a:spcBef>
            </a:pPr>
            <a:endParaRPr lang="es-AR" sz="2200" dirty="0">
              <a:solidFill>
                <a:schemeClr val="tx1"/>
              </a:solidFill>
            </a:endParaRPr>
          </a:p>
        </p:txBody>
      </p:sp>
      <p:sp>
        <p:nvSpPr>
          <p:cNvPr id="2" name="Rectángulo redondeado 1"/>
          <p:cNvSpPr/>
          <p:nvPr/>
        </p:nvSpPr>
        <p:spPr>
          <a:xfrm>
            <a:off x="251520" y="65645"/>
            <a:ext cx="7200800" cy="699059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1- A- Fortalecimiento de los campos de formación</a:t>
            </a:r>
            <a:endParaRPr lang="es-AR" sz="20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46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808950"/>
            <a:ext cx="9144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s-AR" sz="2200" dirty="0" smtClean="0"/>
              <a:t/>
            </a:r>
            <a:br>
              <a:rPr lang="es-AR" sz="2200" dirty="0" smtClean="0"/>
            </a:br>
            <a:r>
              <a:rPr lang="es-AR" sz="2200" dirty="0" smtClean="0"/>
              <a:t/>
            </a:r>
            <a:br>
              <a:rPr lang="es-AR" sz="2200" dirty="0" smtClean="0"/>
            </a:br>
            <a:r>
              <a:rPr lang="es-AR" sz="2200" dirty="0" smtClean="0"/>
              <a:t/>
            </a:r>
            <a:br>
              <a:rPr lang="es-AR" sz="2200" dirty="0" smtClean="0"/>
            </a:br>
            <a:r>
              <a:rPr lang="es-AR" sz="2200" dirty="0" smtClean="0"/>
              <a:t/>
            </a:r>
            <a:br>
              <a:rPr lang="es-AR" sz="2200" dirty="0" smtClean="0"/>
            </a:br>
            <a:r>
              <a:rPr lang="es-AR" sz="2200" dirty="0"/>
              <a:t/>
            </a:r>
            <a:br>
              <a:rPr lang="es-AR" sz="2200" dirty="0"/>
            </a:br>
            <a:r>
              <a:rPr lang="es-AR" sz="2200" dirty="0" smtClean="0"/>
              <a:t/>
            </a:r>
            <a:br>
              <a:rPr lang="es-AR" sz="2200" dirty="0" smtClean="0"/>
            </a:br>
            <a:r>
              <a:rPr lang="es-AR" sz="2400" dirty="0" smtClean="0">
                <a:effectLst/>
                <a:latin typeface="Century Gothic" panose="020B0502020202020204" pitchFamily="34" charset="0"/>
              </a:rPr>
              <a:t>Líneas </a:t>
            </a:r>
            <a:r>
              <a:rPr lang="es-AR" sz="2400" dirty="0">
                <a:effectLst/>
                <a:latin typeface="Century Gothic" panose="020B0502020202020204" pitchFamily="34" charset="0"/>
              </a:rPr>
              <a:t>de acción y actividades sugeridas</a:t>
            </a:r>
            <a:br>
              <a:rPr lang="es-AR" sz="2400" dirty="0">
                <a:effectLst/>
                <a:latin typeface="Century Gothic" panose="020B0502020202020204" pitchFamily="34" charset="0"/>
              </a:rPr>
            </a:br>
            <a:endParaRPr lang="es-AR" sz="2400" dirty="0">
              <a:latin typeface="Century Gothic" panose="020B0502020202020204" pitchFamily="34" charset="0"/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92100" y="2437408"/>
            <a:ext cx="4300220" cy="1015528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es-AR" sz="2200" b="1" dirty="0">
                <a:latin typeface="Century Gothic" panose="020B0502020202020204" pitchFamily="34" charset="0"/>
                <a:ea typeface="+mj-ea"/>
                <a:cs typeface="+mj-cs"/>
              </a:rPr>
              <a:t>A- Propuestas de articulación</a:t>
            </a:r>
          </a:p>
        </p:txBody>
      </p:sp>
      <p:sp>
        <p:nvSpPr>
          <p:cNvPr id="7" name="Marcador de texto 6"/>
          <p:cNvSpPr>
            <a:spLocks noGrp="1"/>
          </p:cNvSpPr>
          <p:nvPr>
            <p:ph type="body" sz="half" idx="3"/>
          </p:nvPr>
        </p:nvSpPr>
        <p:spPr>
          <a:xfrm>
            <a:off x="4492772" y="2442604"/>
            <a:ext cx="4401368" cy="1005136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es-AR" sz="2200" b="1" dirty="0">
                <a:latin typeface="Century Gothic" panose="020B0502020202020204" pitchFamily="34" charset="0"/>
                <a:ea typeface="+mj-ea"/>
                <a:cs typeface="+mj-cs"/>
              </a:rPr>
              <a:t>B- Articulación en las propuestas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2"/>
          </p:nvPr>
        </p:nvSpPr>
        <p:spPr>
          <a:xfrm>
            <a:off x="110952" y="3483705"/>
            <a:ext cx="4307016" cy="3110290"/>
          </a:xfrm>
          <a:blipFill>
            <a:blip r:embed="rId2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s-AR" sz="2200" dirty="0" smtClean="0"/>
              <a:t>Identificar </a:t>
            </a:r>
            <a:r>
              <a:rPr lang="es-AR" sz="2200" dirty="0"/>
              <a:t>y describir las acciones y propuestas de articulación entre campos que, desde el </a:t>
            </a:r>
            <a:r>
              <a:rPr lang="es-AR" sz="2200" dirty="0" smtClean="0"/>
              <a:t>Instituto se </a:t>
            </a:r>
            <a:r>
              <a:rPr lang="es-AR" sz="2200" dirty="0"/>
              <a:t>estén desarrollando</a:t>
            </a:r>
            <a:r>
              <a:rPr lang="es-AR" sz="2000" dirty="0"/>
              <a:t>. </a:t>
            </a:r>
          </a:p>
          <a:p>
            <a:endParaRPr lang="es-AR" dirty="0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4"/>
          </p:nvPr>
        </p:nvSpPr>
        <p:spPr>
          <a:xfrm>
            <a:off x="4503364" y="3517900"/>
            <a:ext cx="4390776" cy="3076095"/>
          </a:xfrm>
          <a:blipFill>
            <a:blip r:embed="rId2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s-AR" sz="2200" dirty="0"/>
              <a:t>Analizar y revisar los modos en que se plantea la articulación en las propuestas identificadas y el modo en que la práctica se constituye en el centro de la formación en esas experiencias</a:t>
            </a:r>
            <a:r>
              <a:rPr lang="es-AR" dirty="0"/>
              <a:t>.</a:t>
            </a:r>
          </a:p>
        </p:txBody>
      </p:sp>
      <p:sp>
        <p:nvSpPr>
          <p:cNvPr id="9" name="Marcador de texto 4"/>
          <p:cNvSpPr txBox="1">
            <a:spLocks/>
          </p:cNvSpPr>
          <p:nvPr/>
        </p:nvSpPr>
        <p:spPr>
          <a:xfrm>
            <a:off x="200212" y="216046"/>
            <a:ext cx="8743576" cy="1196730"/>
          </a:xfrm>
          <a:prstGeom prst="rect">
            <a:avLst/>
          </a:prstGeom>
          <a:solidFill>
            <a:schemeClr val="bg1"/>
          </a:solidFill>
          <a:ln w="10795">
            <a:noFill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>
            <a:normAutofit fontScale="92500"/>
          </a:bodyPr>
          <a:lstStyle>
            <a:lvl1pPr marL="64008" indent="0" algn="l" rtl="0" eaLnBrk="1" latinLnBrk="0" hangingPunct="1">
              <a:lnSpc>
                <a:spcPct val="100000"/>
              </a:lnSpc>
              <a:spcBef>
                <a:spcPts val="1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19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/>
            <a:endParaRPr lang="es-AR" sz="1800" b="1" dirty="0" smtClean="0">
              <a:latin typeface="Century Gothic" panose="020B0502020202020204" pitchFamily="34" charset="0"/>
            </a:endParaRPr>
          </a:p>
          <a:p>
            <a:pPr marL="82296"/>
            <a:r>
              <a:rPr lang="es-AR" sz="1800" b="1" dirty="0" smtClean="0">
                <a:latin typeface="Century Gothic" panose="020B0502020202020204" pitchFamily="34" charset="0"/>
              </a:rPr>
              <a:t>1- </a:t>
            </a:r>
            <a:r>
              <a:rPr lang="es-AR" sz="1800" b="1" dirty="0">
                <a:latin typeface="Century Gothic" panose="020B0502020202020204" pitchFamily="34" charset="0"/>
              </a:rPr>
              <a:t>Identificar las acciones que </a:t>
            </a:r>
            <a:r>
              <a:rPr lang="es-AR" sz="1800" b="1" dirty="0" smtClean="0">
                <a:latin typeface="Century Gothic" panose="020B0502020202020204" pitchFamily="34" charset="0"/>
              </a:rPr>
              <a:t>los Institutos de Educación Técnica Profesional está </a:t>
            </a:r>
            <a:r>
              <a:rPr lang="es-AR" sz="1800" b="1" dirty="0">
                <a:latin typeface="Century Gothic" panose="020B0502020202020204" pitchFamily="34" charset="0"/>
              </a:rPr>
              <a:t>llevando a cabo para promover la articulación y poner en discusión los sentidos acerca de la articulación que subyacen a esas acciones. </a:t>
            </a:r>
          </a:p>
          <a:p>
            <a:endParaRPr lang="es-AR" sz="2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79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1196752"/>
            <a:ext cx="9144000" cy="755198"/>
          </a:xfrm>
        </p:spPr>
        <p:txBody>
          <a:bodyPr>
            <a:normAutofit fontScale="90000"/>
          </a:bodyPr>
          <a:lstStyle/>
          <a:p>
            <a:pPr algn="l"/>
            <a:r>
              <a:rPr lang="es-AR" sz="2200" dirty="0" smtClean="0"/>
              <a:t/>
            </a:r>
            <a:br>
              <a:rPr lang="es-AR" sz="2200" dirty="0" smtClean="0"/>
            </a:br>
            <a:r>
              <a:rPr lang="es-AR" sz="2200" dirty="0" smtClean="0"/>
              <a:t>1</a:t>
            </a:r>
            <a:r>
              <a:rPr lang="es-AR" sz="2200" dirty="0"/>
              <a:t>. B. FORTALECIMIENTO DEL CAMPO DE LA PRÁCTICA </a:t>
            </a:r>
            <a:r>
              <a:rPr lang="es-AR" sz="2200" dirty="0" smtClean="0"/>
              <a:t/>
            </a:r>
            <a:br>
              <a:rPr lang="es-AR" sz="2200" dirty="0" smtClean="0"/>
            </a:br>
            <a:r>
              <a:rPr lang="es-AR" sz="2200" dirty="0" smtClean="0"/>
              <a:t/>
            </a:r>
            <a:br>
              <a:rPr lang="es-AR" sz="2200" dirty="0" smtClean="0"/>
            </a:br>
            <a:r>
              <a:rPr lang="es-AR" sz="2400" dirty="0">
                <a:effectLst/>
                <a:latin typeface="Century Gothic" panose="020B0502020202020204" pitchFamily="34" charset="0"/>
              </a:rPr>
              <a:t>Líneas de acción y actividades sugeridas</a:t>
            </a:r>
            <a:br>
              <a:rPr lang="es-AR" sz="2400" dirty="0">
                <a:effectLst/>
                <a:latin typeface="Century Gothic" panose="020B0502020202020204" pitchFamily="34" charset="0"/>
              </a:rPr>
            </a:br>
            <a:r>
              <a:rPr lang="es-AR" sz="2600" dirty="0">
                <a:effectLst/>
              </a:rPr>
              <a:t>Concepciones y dispositivos presentes en el campo de la práctica </a:t>
            </a:r>
            <a:r>
              <a:rPr lang="es-AR" sz="2200" dirty="0"/>
              <a:t/>
            </a:r>
            <a:br>
              <a:rPr lang="es-AR" sz="2200" dirty="0"/>
            </a:br>
            <a:r>
              <a:rPr lang="es-AR" sz="2200" dirty="0"/>
              <a:t/>
            </a:r>
            <a:br>
              <a:rPr lang="es-AR" sz="2200" dirty="0"/>
            </a:br>
            <a:endParaRPr lang="es-AR" sz="2200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117748" y="2420888"/>
            <a:ext cx="4300220" cy="1015528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es-AR" sz="2200" b="1" dirty="0" smtClean="0"/>
              <a:t>A- </a:t>
            </a:r>
            <a:r>
              <a:rPr lang="es-AR" sz="2200" dirty="0" smtClean="0"/>
              <a:t>Analizar </a:t>
            </a:r>
            <a:r>
              <a:rPr lang="es-AR" sz="2200" dirty="0"/>
              <a:t>y revisar las concepciones de </a:t>
            </a:r>
            <a:r>
              <a:rPr lang="es-AR" sz="2200" dirty="0" smtClean="0"/>
              <a:t>práctica</a:t>
            </a:r>
            <a:endParaRPr lang="es-AR" sz="2200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half" idx="3"/>
          </p:nvPr>
        </p:nvSpPr>
        <p:spPr>
          <a:xfrm>
            <a:off x="4503364" y="2420888"/>
            <a:ext cx="4390776" cy="110108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es-AR" sz="2200" b="1" dirty="0" smtClean="0"/>
              <a:t>B- </a:t>
            </a:r>
            <a:r>
              <a:rPr lang="es-AR" sz="2200" dirty="0" smtClean="0"/>
              <a:t>Analizar las estrategias de enseñanza y los dispositivos formativos</a:t>
            </a:r>
            <a:endParaRPr lang="es-AR" sz="2200" dirty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2"/>
          </p:nvPr>
        </p:nvSpPr>
        <p:spPr>
          <a:xfrm>
            <a:off x="110952" y="3483705"/>
            <a:ext cx="4307016" cy="3110290"/>
          </a:xfrm>
          <a:blipFill>
            <a:blip r:embed="rId2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s-AR" sz="2200" dirty="0" smtClean="0"/>
              <a:t>Concepciones que </a:t>
            </a:r>
            <a:r>
              <a:rPr lang="es-AR" sz="2200" dirty="0"/>
              <a:t>subyacen a las propuestas pedagógicas de las unidades curriculares del campo de la práctica. </a:t>
            </a:r>
            <a:endParaRPr lang="es-AR" sz="2200" dirty="0" smtClean="0"/>
          </a:p>
          <a:p>
            <a:endParaRPr lang="es-AR" dirty="0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4"/>
          </p:nvPr>
        </p:nvSpPr>
        <p:spPr>
          <a:xfrm>
            <a:off x="4503364" y="3517900"/>
            <a:ext cx="4390776" cy="3076095"/>
          </a:xfrm>
          <a:blipFill>
            <a:blip r:embed="rId2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s-AR" sz="2200" dirty="0"/>
              <a:t>de qué manera, se implementan en los espacios curriculares del campo de la práctica como espacios y para la discusión, el análisis y el desarrollo profesional. </a:t>
            </a:r>
          </a:p>
          <a:p>
            <a:endParaRPr lang="es-AR" dirty="0"/>
          </a:p>
          <a:p>
            <a:pPr marL="118872" indent="0">
              <a:buNone/>
            </a:pPr>
            <a:endParaRPr lang="es-AR" dirty="0"/>
          </a:p>
        </p:txBody>
      </p:sp>
      <p:sp>
        <p:nvSpPr>
          <p:cNvPr id="9" name="Marcador de texto 4"/>
          <p:cNvSpPr txBox="1">
            <a:spLocks/>
          </p:cNvSpPr>
          <p:nvPr/>
        </p:nvSpPr>
        <p:spPr>
          <a:xfrm>
            <a:off x="117748" y="210857"/>
            <a:ext cx="7769944" cy="792088"/>
          </a:xfrm>
          <a:prstGeom prst="rect">
            <a:avLst/>
          </a:prstGeom>
          <a:solidFill>
            <a:schemeClr val="bg1"/>
          </a:solidFill>
          <a:ln w="10795">
            <a:noFill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>
            <a:normAutofit/>
          </a:bodyPr>
          <a:lstStyle>
            <a:lvl1pPr marL="64008" indent="0" algn="l" rtl="0" eaLnBrk="1" latinLnBrk="0" hangingPunct="1">
              <a:lnSpc>
                <a:spcPct val="100000"/>
              </a:lnSpc>
              <a:spcBef>
                <a:spcPts val="1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19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 defTabSz="457200">
              <a:lnSpc>
                <a:spcPct val="115000"/>
              </a:lnSpc>
            </a:pPr>
            <a:r>
              <a:rPr lang="es-AR" sz="2000" b="1" dirty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1.B. Fortalecimiento del campo de la práctica </a:t>
            </a:r>
          </a:p>
        </p:txBody>
      </p:sp>
    </p:spTree>
    <p:extLst>
      <p:ext uri="{BB962C8B-B14F-4D97-AF65-F5344CB8AC3E}">
        <p14:creationId xmlns:p14="http://schemas.microsoft.com/office/powerpoint/2010/main" val="52743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907704" y="234888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s-AR" sz="2700" b="1" dirty="0"/>
              <a:t>Acciones: </a:t>
            </a:r>
            <a:r>
              <a:rPr lang="es-AR" sz="4400" b="1" dirty="0"/>
              <a:t/>
            </a:r>
            <a:br>
              <a:rPr lang="es-AR" sz="4400" b="1" dirty="0"/>
            </a:br>
            <a:endParaRPr lang="es-AR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4256599261"/>
              </p:ext>
            </p:extLst>
          </p:nvPr>
        </p:nvGraphicFramePr>
        <p:xfrm>
          <a:off x="1007096" y="2408226"/>
          <a:ext cx="8152084" cy="4449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Marcador de texto 8"/>
          <p:cNvSpPr txBox="1">
            <a:spLocks/>
          </p:cNvSpPr>
          <p:nvPr/>
        </p:nvSpPr>
        <p:spPr>
          <a:xfrm>
            <a:off x="1022276" y="1140520"/>
            <a:ext cx="8136904" cy="936104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85000" lnSpcReduction="1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r>
              <a:rPr lang="es-AR" sz="2300" dirty="0"/>
              <a:t>Se propone revisar y analizar los contenidos, las estrategias de enseñanza, los dispositivos de formación y los criterios de evaluación que se incluyen en las diferentes unidades curriculares del campo de la práctica. </a:t>
            </a:r>
          </a:p>
          <a:p>
            <a:endParaRPr lang="es-AR" sz="1800" dirty="0">
              <a:latin typeface="Century Gothic" panose="020B0502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022276" y="116632"/>
            <a:ext cx="777686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200" b="1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2. Articulación entre las unidades curriculares del campo de la práctica. </a:t>
            </a:r>
            <a:r>
              <a:rPr lang="es-AR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/>
            </a:r>
            <a:br>
              <a:rPr lang="es-AR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</a:br>
            <a:endParaRPr lang="es-AR" sz="24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63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4"/>
          <p:cNvSpPr txBox="1">
            <a:spLocks noGrp="1"/>
          </p:cNvSpPr>
          <p:nvPr>
            <p:ph type="title"/>
          </p:nvPr>
        </p:nvSpPr>
        <p:spPr>
          <a:xfrm>
            <a:off x="1115616" y="188640"/>
            <a:ext cx="7890080" cy="922432"/>
          </a:xfrm>
          <a:prstGeom prst="rect">
            <a:avLst/>
          </a:prstGeom>
          <a:solidFill>
            <a:schemeClr val="bg1"/>
          </a:solidFill>
          <a:ln w="10795">
            <a:noFill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>
            <a:normAutofit/>
          </a:bodyPr>
          <a:lstStyle>
            <a:lvl1pPr marL="64008" indent="0" algn="l" rtl="0" eaLnBrk="1" latinLnBrk="0" hangingPunct="1">
              <a:lnSpc>
                <a:spcPct val="100000"/>
              </a:lnSpc>
              <a:spcBef>
                <a:spcPts val="1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19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-283464">
              <a:spcBef>
                <a:spcPts val="600"/>
              </a:spcBef>
              <a:buFont typeface="Wingdings 2"/>
              <a:buChar char=""/>
            </a:pPr>
            <a:r>
              <a:rPr lang="es-AR" sz="24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Eje de trabajo </a:t>
            </a:r>
            <a:r>
              <a:rPr lang="es-AR" sz="2400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II: </a:t>
            </a:r>
            <a:r>
              <a:rPr lang="es-AR" sz="24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Enseñar y evaluar en el marco de las capacidades profesionales. </a:t>
            </a:r>
          </a:p>
        </p:txBody>
      </p:sp>
      <p:sp>
        <p:nvSpPr>
          <p:cNvPr id="4" name="Rectángulo 3"/>
          <p:cNvSpPr/>
          <p:nvPr/>
        </p:nvSpPr>
        <p:spPr>
          <a:xfrm>
            <a:off x="1108224" y="1277055"/>
            <a:ext cx="51115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2296" indent="0">
              <a:buNone/>
            </a:pPr>
            <a:r>
              <a:rPr lang="es-AR" sz="2000" b="1" dirty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Líneas de Acción y actividades sugeridas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971600" y="1759209"/>
            <a:ext cx="78900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 algn="just">
              <a:buNone/>
            </a:pPr>
            <a:r>
              <a:rPr lang="es-AR" sz="2000" b="1" dirty="0"/>
              <a:t>1) Espacios de reflexión y discusión en torno </a:t>
            </a:r>
            <a:r>
              <a:rPr lang="es-AR" sz="2000" b="1" dirty="0" smtClean="0"/>
              <a:t>a las Capacidades</a:t>
            </a:r>
            <a:endParaRPr lang="es-AR" sz="2000" b="1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094433901"/>
              </p:ext>
            </p:extLst>
          </p:nvPr>
        </p:nvGraphicFramePr>
        <p:xfrm>
          <a:off x="1088256" y="2357430"/>
          <a:ext cx="8055744" cy="4281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053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3029</TotalTime>
  <Words>2033</Words>
  <Application>Microsoft Office PowerPoint</Application>
  <PresentationFormat>Presentación en pantalla (4:3)</PresentationFormat>
  <Paragraphs>139</Paragraphs>
  <Slides>23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33" baseType="lpstr">
      <vt:lpstr>Aharoni</vt:lpstr>
      <vt:lpstr>Arial</vt:lpstr>
      <vt:lpstr>Calibri</vt:lpstr>
      <vt:lpstr>Century Gothic</vt:lpstr>
      <vt:lpstr>Gill Sans MT</vt:lpstr>
      <vt:lpstr>Microsoft Uighur</vt:lpstr>
      <vt:lpstr>Verdana</vt:lpstr>
      <vt:lpstr>Wingdings</vt:lpstr>
      <vt:lpstr>Wingdings 2</vt:lpstr>
      <vt:lpstr>Solsticio</vt:lpstr>
      <vt:lpstr>Presentación de PowerPoint</vt:lpstr>
      <vt:lpstr>Presentación de PowerPoint</vt:lpstr>
      <vt:lpstr>A continuación presentamos los 2 objetivos con sus ejes de trabajos y líneas de acciones sugeridas</vt:lpstr>
      <vt:lpstr>Fundamentos y enfoque</vt:lpstr>
      <vt:lpstr>Presentación de PowerPoint</vt:lpstr>
      <vt:lpstr>      Líneas de acción y actividades sugeridas </vt:lpstr>
      <vt:lpstr> 1. B. FORTALECIMIENTO DEL CAMPO DE LA PRÁCTICA   Líneas de acción y actividades sugeridas Concepciones y dispositivos presentes en el campo de la práctica   </vt:lpstr>
      <vt:lpstr>Acciones:  </vt:lpstr>
      <vt:lpstr>Eje de trabajo II: Enseñar y evaluar en el marco de las capacidades profesionales. </vt:lpstr>
      <vt:lpstr>Presentación de PowerPoint</vt:lpstr>
      <vt:lpstr>Actividades sugeridas </vt:lpstr>
      <vt:lpstr>Presentación de PowerPoint</vt:lpstr>
      <vt:lpstr>Actividades sugeridas:  </vt:lpstr>
      <vt:lpstr>Fundamentos y enfoque  </vt:lpstr>
      <vt:lpstr>Líneas de Acción y actividades sugeridas  </vt:lpstr>
      <vt:lpstr>Presentación de PowerPoint</vt:lpstr>
      <vt:lpstr>Presentación de PowerPoint</vt:lpstr>
      <vt:lpstr>Fundamentos y enfoque</vt:lpstr>
      <vt:lpstr>Líneas de Acción y actividades sugeridas  </vt:lpstr>
      <vt:lpstr>Fundamentos y enfoque</vt:lpstr>
      <vt:lpstr>Línea de acción y actividades sugeridas  </vt:lpstr>
      <vt:lpstr>OPTATIVO: Articular con otras instituciones de la comunidad (organismos de cultura, asociaciones civiles, entre otras) posibles acciones conjuntas, con la participación de alumnos y profesores del ISFD.  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caja de herramientas</dc:title>
  <dc:creator>brunol</dc:creator>
  <cp:lastModifiedBy>Benjamin BELTRAN</cp:lastModifiedBy>
  <cp:revision>121</cp:revision>
  <dcterms:created xsi:type="dcterms:W3CDTF">2018-06-19T16:09:08Z</dcterms:created>
  <dcterms:modified xsi:type="dcterms:W3CDTF">2018-07-18T23:30:48Z</dcterms:modified>
</cp:coreProperties>
</file>