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5.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8"/>
  </p:notesMasterIdLst>
  <p:sldIdLst>
    <p:sldId id="263" r:id="rId2"/>
    <p:sldId id="291" r:id="rId3"/>
    <p:sldId id="368" r:id="rId4"/>
    <p:sldId id="289" r:id="rId5"/>
    <p:sldId id="308" r:id="rId6"/>
    <p:sldId id="310" r:id="rId7"/>
    <p:sldId id="298" r:id="rId8"/>
    <p:sldId id="314" r:id="rId9"/>
    <p:sldId id="300" r:id="rId10"/>
    <p:sldId id="302" r:id="rId11"/>
    <p:sldId id="315" r:id="rId12"/>
    <p:sldId id="316" r:id="rId13"/>
    <p:sldId id="317" r:id="rId14"/>
    <p:sldId id="319" r:id="rId15"/>
    <p:sldId id="320" r:id="rId16"/>
    <p:sldId id="305" r:id="rId17"/>
    <p:sldId id="307" r:id="rId18"/>
    <p:sldId id="306" r:id="rId19"/>
    <p:sldId id="311" r:id="rId20"/>
    <p:sldId id="353" r:id="rId21"/>
    <p:sldId id="323" r:id="rId22"/>
    <p:sldId id="344" r:id="rId23"/>
    <p:sldId id="345" r:id="rId24"/>
    <p:sldId id="346" r:id="rId25"/>
    <p:sldId id="347" r:id="rId26"/>
    <p:sldId id="349" r:id="rId27"/>
    <p:sldId id="335" r:id="rId28"/>
    <p:sldId id="350" r:id="rId29"/>
    <p:sldId id="352" r:id="rId30"/>
    <p:sldId id="361" r:id="rId31"/>
    <p:sldId id="362" r:id="rId32"/>
    <p:sldId id="363" r:id="rId33"/>
    <p:sldId id="357" r:id="rId34"/>
    <p:sldId id="364" r:id="rId35"/>
    <p:sldId id="366" r:id="rId36"/>
    <p:sldId id="367" r:id="rId3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98" autoAdjust="0"/>
    <p:restoredTop sz="94660"/>
  </p:normalViewPr>
  <p:slideViewPr>
    <p:cSldViewPr>
      <p:cViewPr varScale="1">
        <p:scale>
          <a:sx n="84" d="100"/>
          <a:sy n="84" d="100"/>
        </p:scale>
        <p:origin x="1066"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166D59-E0DF-4299-B953-B7C82208793D}" type="doc">
      <dgm:prSet loTypeId="urn:microsoft.com/office/officeart/2005/8/layout/matrix2" loCatId="matrix" qsTypeId="urn:microsoft.com/office/officeart/2005/8/quickstyle/3d1" qsCatId="3D" csTypeId="urn:microsoft.com/office/officeart/2005/8/colors/accent3_1" csCatId="accent3" phldr="1"/>
      <dgm:spPr/>
      <dgm:t>
        <a:bodyPr/>
        <a:lstStyle/>
        <a:p>
          <a:endParaRPr lang="es-AR"/>
        </a:p>
      </dgm:t>
    </dgm:pt>
    <dgm:pt modelId="{FF2C0B9C-126E-428E-A83C-A8C5DD81B156}">
      <dgm:prSet phldrT="[Texto]" custT="1"/>
      <dgm:spPr/>
      <dgm:t>
        <a:bodyPr/>
        <a:lstStyle/>
        <a:p>
          <a:r>
            <a:rPr lang="es-AR" sz="1800" dirty="0" smtClean="0"/>
            <a:t>fortalecimiento de los tres 3 campos de la formación,</a:t>
          </a:r>
          <a:endParaRPr lang="es-AR" sz="1800" dirty="0"/>
        </a:p>
      </dgm:t>
    </dgm:pt>
    <dgm:pt modelId="{043B46CE-E5EE-49DD-8326-F07C7FE90E6B}" type="parTrans" cxnId="{E16990CA-E464-43B2-9A87-913B6FACEB39}">
      <dgm:prSet/>
      <dgm:spPr/>
      <dgm:t>
        <a:bodyPr/>
        <a:lstStyle/>
        <a:p>
          <a:endParaRPr lang="es-AR"/>
        </a:p>
      </dgm:t>
    </dgm:pt>
    <dgm:pt modelId="{982DE7C5-2D5A-4958-A7F1-0531FB2201D2}" type="sibTrans" cxnId="{E16990CA-E464-43B2-9A87-913B6FACEB39}">
      <dgm:prSet/>
      <dgm:spPr/>
      <dgm:t>
        <a:bodyPr/>
        <a:lstStyle/>
        <a:p>
          <a:endParaRPr lang="es-AR"/>
        </a:p>
      </dgm:t>
    </dgm:pt>
    <dgm:pt modelId="{E2A832DD-0966-4A66-9921-A207A62BDE39}">
      <dgm:prSet phldrT="[Texto]" custT="1"/>
      <dgm:spPr/>
      <dgm:t>
        <a:bodyPr/>
        <a:lstStyle/>
        <a:p>
          <a:r>
            <a:rPr lang="es-AR" sz="1800" dirty="0" smtClean="0"/>
            <a:t>la articulación entre ellos</a:t>
          </a:r>
          <a:endParaRPr lang="es-AR" sz="1800" dirty="0"/>
        </a:p>
      </dgm:t>
    </dgm:pt>
    <dgm:pt modelId="{FFEB392E-E753-4FD0-84B7-21AC7A49B1C4}" type="parTrans" cxnId="{08B969A3-D5F1-41F2-A972-5499BFFE2130}">
      <dgm:prSet/>
      <dgm:spPr/>
      <dgm:t>
        <a:bodyPr/>
        <a:lstStyle/>
        <a:p>
          <a:endParaRPr lang="es-AR"/>
        </a:p>
      </dgm:t>
    </dgm:pt>
    <dgm:pt modelId="{D2DBE059-09D9-4491-A533-D077216EAC26}" type="sibTrans" cxnId="{08B969A3-D5F1-41F2-A972-5499BFFE2130}">
      <dgm:prSet/>
      <dgm:spPr/>
      <dgm:t>
        <a:bodyPr/>
        <a:lstStyle/>
        <a:p>
          <a:endParaRPr lang="es-AR"/>
        </a:p>
      </dgm:t>
    </dgm:pt>
    <dgm:pt modelId="{0DDDFFCE-51D1-4CD1-8300-44263F9E0DAB}">
      <dgm:prSet phldrT="[Texto]" custT="1"/>
      <dgm:spPr/>
      <dgm:t>
        <a:bodyPr/>
        <a:lstStyle/>
        <a:p>
          <a:r>
            <a:rPr lang="es-AR" sz="1800" dirty="0" smtClean="0"/>
            <a:t>la centralidad de la práctica como eje articulador de la formación docente </a:t>
          </a:r>
          <a:endParaRPr lang="es-AR" sz="1800" dirty="0"/>
        </a:p>
      </dgm:t>
    </dgm:pt>
    <dgm:pt modelId="{F419326D-1919-45C2-8974-0BDB8C79D6B8}" type="parTrans" cxnId="{68A323F2-74E7-49B4-B1B6-B2D7DEDF1955}">
      <dgm:prSet/>
      <dgm:spPr/>
      <dgm:t>
        <a:bodyPr/>
        <a:lstStyle/>
        <a:p>
          <a:endParaRPr lang="es-AR"/>
        </a:p>
      </dgm:t>
    </dgm:pt>
    <dgm:pt modelId="{6679D9EC-F7C7-44EF-ADFD-15F0E4737534}" type="sibTrans" cxnId="{68A323F2-74E7-49B4-B1B6-B2D7DEDF1955}">
      <dgm:prSet/>
      <dgm:spPr/>
      <dgm:t>
        <a:bodyPr/>
        <a:lstStyle/>
        <a:p>
          <a:endParaRPr lang="es-AR"/>
        </a:p>
      </dgm:t>
    </dgm:pt>
    <dgm:pt modelId="{5FAC321D-2462-4960-9180-539FFA305A00}">
      <dgm:prSet/>
      <dgm:spPr/>
      <dgm:t>
        <a:bodyPr/>
        <a:lstStyle/>
        <a:p>
          <a:r>
            <a:rPr lang="es-AR" dirty="0" smtClean="0"/>
            <a:t>fortalecimiento del campo de la práctica. </a:t>
          </a:r>
          <a:endParaRPr lang="es-AR" dirty="0"/>
        </a:p>
      </dgm:t>
    </dgm:pt>
    <dgm:pt modelId="{BF5E36A9-C7B2-4A57-8833-183E6BC2D6A2}" type="parTrans" cxnId="{86C9CF16-E765-42F6-8390-8A70CF42C857}">
      <dgm:prSet/>
      <dgm:spPr/>
      <dgm:t>
        <a:bodyPr/>
        <a:lstStyle/>
        <a:p>
          <a:endParaRPr lang="es-AR"/>
        </a:p>
      </dgm:t>
    </dgm:pt>
    <dgm:pt modelId="{036BD3F5-785C-40FF-9965-64B3E1E4FF25}" type="sibTrans" cxnId="{86C9CF16-E765-42F6-8390-8A70CF42C857}">
      <dgm:prSet/>
      <dgm:spPr/>
      <dgm:t>
        <a:bodyPr/>
        <a:lstStyle/>
        <a:p>
          <a:endParaRPr lang="es-AR"/>
        </a:p>
      </dgm:t>
    </dgm:pt>
    <dgm:pt modelId="{00778F27-46E1-4E88-A2C4-DABAA8E608DC}">
      <dgm:prSet/>
      <dgm:spPr/>
      <dgm:t>
        <a:bodyPr/>
        <a:lstStyle/>
        <a:p>
          <a:endParaRPr lang="es-AR"/>
        </a:p>
      </dgm:t>
    </dgm:pt>
    <dgm:pt modelId="{83C760E0-6882-4431-BD8E-F0D77DA74FDD}" type="parTrans" cxnId="{2388BBDE-83FD-43B0-8D24-A5B824D20425}">
      <dgm:prSet/>
      <dgm:spPr/>
      <dgm:t>
        <a:bodyPr/>
        <a:lstStyle/>
        <a:p>
          <a:endParaRPr lang="es-AR"/>
        </a:p>
      </dgm:t>
    </dgm:pt>
    <dgm:pt modelId="{31406EFE-7B86-4AC7-98B6-5B935CD08549}" type="sibTrans" cxnId="{2388BBDE-83FD-43B0-8D24-A5B824D20425}">
      <dgm:prSet/>
      <dgm:spPr/>
      <dgm:t>
        <a:bodyPr/>
        <a:lstStyle/>
        <a:p>
          <a:endParaRPr lang="es-AR"/>
        </a:p>
      </dgm:t>
    </dgm:pt>
    <dgm:pt modelId="{7F72FF53-18F7-498E-8D44-597D12FEBD9A}" type="pres">
      <dgm:prSet presAssocID="{8A166D59-E0DF-4299-B953-B7C82208793D}" presName="matrix" presStyleCnt="0">
        <dgm:presLayoutVars>
          <dgm:chMax val="1"/>
          <dgm:dir/>
          <dgm:resizeHandles val="exact"/>
        </dgm:presLayoutVars>
      </dgm:prSet>
      <dgm:spPr/>
      <dgm:t>
        <a:bodyPr/>
        <a:lstStyle/>
        <a:p>
          <a:endParaRPr lang="es-AR"/>
        </a:p>
      </dgm:t>
    </dgm:pt>
    <dgm:pt modelId="{49AA65DF-3619-4974-9EEB-5CD90BD5DB47}" type="pres">
      <dgm:prSet presAssocID="{8A166D59-E0DF-4299-B953-B7C82208793D}" presName="axisShape" presStyleLbl="bgShp" presStyleIdx="0" presStyleCnt="1"/>
      <dgm:spPr/>
      <dgm:t>
        <a:bodyPr/>
        <a:lstStyle/>
        <a:p>
          <a:endParaRPr lang="es-AR"/>
        </a:p>
      </dgm:t>
    </dgm:pt>
    <dgm:pt modelId="{E420F97A-76B9-4448-8365-64B37A7159FC}" type="pres">
      <dgm:prSet presAssocID="{8A166D59-E0DF-4299-B953-B7C82208793D}" presName="rect1" presStyleLbl="node1" presStyleIdx="0" presStyleCnt="4">
        <dgm:presLayoutVars>
          <dgm:chMax val="0"/>
          <dgm:chPref val="0"/>
          <dgm:bulletEnabled val="1"/>
        </dgm:presLayoutVars>
      </dgm:prSet>
      <dgm:spPr/>
      <dgm:t>
        <a:bodyPr/>
        <a:lstStyle/>
        <a:p>
          <a:endParaRPr lang="es-AR"/>
        </a:p>
      </dgm:t>
    </dgm:pt>
    <dgm:pt modelId="{CD29CE1E-A2D3-4577-A262-7561ED1E9FA0}" type="pres">
      <dgm:prSet presAssocID="{8A166D59-E0DF-4299-B953-B7C82208793D}" presName="rect2" presStyleLbl="node1" presStyleIdx="1" presStyleCnt="4">
        <dgm:presLayoutVars>
          <dgm:chMax val="0"/>
          <dgm:chPref val="0"/>
          <dgm:bulletEnabled val="1"/>
        </dgm:presLayoutVars>
      </dgm:prSet>
      <dgm:spPr/>
      <dgm:t>
        <a:bodyPr/>
        <a:lstStyle/>
        <a:p>
          <a:endParaRPr lang="es-AR"/>
        </a:p>
      </dgm:t>
    </dgm:pt>
    <dgm:pt modelId="{0C4B4FBB-FC8F-4BD3-8665-B06845C086A2}" type="pres">
      <dgm:prSet presAssocID="{8A166D59-E0DF-4299-B953-B7C82208793D}" presName="rect3" presStyleLbl="node1" presStyleIdx="2" presStyleCnt="4">
        <dgm:presLayoutVars>
          <dgm:chMax val="0"/>
          <dgm:chPref val="0"/>
          <dgm:bulletEnabled val="1"/>
        </dgm:presLayoutVars>
      </dgm:prSet>
      <dgm:spPr/>
      <dgm:t>
        <a:bodyPr/>
        <a:lstStyle/>
        <a:p>
          <a:endParaRPr lang="es-AR"/>
        </a:p>
      </dgm:t>
    </dgm:pt>
    <dgm:pt modelId="{FE2F1F17-6594-40FC-B76E-0FD47A90D5D6}" type="pres">
      <dgm:prSet presAssocID="{8A166D59-E0DF-4299-B953-B7C82208793D}" presName="rect4" presStyleLbl="node1" presStyleIdx="3" presStyleCnt="4">
        <dgm:presLayoutVars>
          <dgm:chMax val="0"/>
          <dgm:chPref val="0"/>
          <dgm:bulletEnabled val="1"/>
        </dgm:presLayoutVars>
      </dgm:prSet>
      <dgm:spPr/>
      <dgm:t>
        <a:bodyPr/>
        <a:lstStyle/>
        <a:p>
          <a:endParaRPr lang="es-AR"/>
        </a:p>
      </dgm:t>
    </dgm:pt>
  </dgm:ptLst>
  <dgm:cxnLst>
    <dgm:cxn modelId="{05EFD4F6-154D-46C1-A353-541805C9C507}" type="presOf" srcId="{E2A832DD-0966-4A66-9921-A207A62BDE39}" destId="{CD29CE1E-A2D3-4577-A262-7561ED1E9FA0}" srcOrd="0" destOrd="0" presId="urn:microsoft.com/office/officeart/2005/8/layout/matrix2"/>
    <dgm:cxn modelId="{82E73AC6-9B85-416A-9D31-608760C05490}" type="presOf" srcId="{0DDDFFCE-51D1-4CD1-8300-44263F9E0DAB}" destId="{0C4B4FBB-FC8F-4BD3-8665-B06845C086A2}" srcOrd="0" destOrd="0" presId="urn:microsoft.com/office/officeart/2005/8/layout/matrix2"/>
    <dgm:cxn modelId="{35CD0FA1-FB05-4C67-9AC8-523268B1FAF7}" type="presOf" srcId="{FF2C0B9C-126E-428E-A83C-A8C5DD81B156}" destId="{E420F97A-76B9-4448-8365-64B37A7159FC}" srcOrd="0" destOrd="0" presId="urn:microsoft.com/office/officeart/2005/8/layout/matrix2"/>
    <dgm:cxn modelId="{6D13E9CB-5B78-42FA-A069-FD96BB228A2F}" type="presOf" srcId="{5FAC321D-2462-4960-9180-539FFA305A00}" destId="{FE2F1F17-6594-40FC-B76E-0FD47A90D5D6}" srcOrd="0" destOrd="0" presId="urn:microsoft.com/office/officeart/2005/8/layout/matrix2"/>
    <dgm:cxn modelId="{2388BBDE-83FD-43B0-8D24-A5B824D20425}" srcId="{8A166D59-E0DF-4299-B953-B7C82208793D}" destId="{00778F27-46E1-4E88-A2C4-DABAA8E608DC}" srcOrd="4" destOrd="0" parTransId="{83C760E0-6882-4431-BD8E-F0D77DA74FDD}" sibTransId="{31406EFE-7B86-4AC7-98B6-5B935CD08549}"/>
    <dgm:cxn modelId="{08B969A3-D5F1-41F2-A972-5499BFFE2130}" srcId="{8A166D59-E0DF-4299-B953-B7C82208793D}" destId="{E2A832DD-0966-4A66-9921-A207A62BDE39}" srcOrd="1" destOrd="0" parTransId="{FFEB392E-E753-4FD0-84B7-21AC7A49B1C4}" sibTransId="{D2DBE059-09D9-4491-A533-D077216EAC26}"/>
    <dgm:cxn modelId="{86C9CF16-E765-42F6-8390-8A70CF42C857}" srcId="{8A166D59-E0DF-4299-B953-B7C82208793D}" destId="{5FAC321D-2462-4960-9180-539FFA305A00}" srcOrd="3" destOrd="0" parTransId="{BF5E36A9-C7B2-4A57-8833-183E6BC2D6A2}" sibTransId="{036BD3F5-785C-40FF-9965-64B3E1E4FF25}"/>
    <dgm:cxn modelId="{68A323F2-74E7-49B4-B1B6-B2D7DEDF1955}" srcId="{8A166D59-E0DF-4299-B953-B7C82208793D}" destId="{0DDDFFCE-51D1-4CD1-8300-44263F9E0DAB}" srcOrd="2" destOrd="0" parTransId="{F419326D-1919-45C2-8974-0BDB8C79D6B8}" sibTransId="{6679D9EC-F7C7-44EF-ADFD-15F0E4737534}"/>
    <dgm:cxn modelId="{E16990CA-E464-43B2-9A87-913B6FACEB39}" srcId="{8A166D59-E0DF-4299-B953-B7C82208793D}" destId="{FF2C0B9C-126E-428E-A83C-A8C5DD81B156}" srcOrd="0" destOrd="0" parTransId="{043B46CE-E5EE-49DD-8326-F07C7FE90E6B}" sibTransId="{982DE7C5-2D5A-4958-A7F1-0531FB2201D2}"/>
    <dgm:cxn modelId="{8DFDBD93-4017-442A-8049-7C20E1DF617F}" type="presOf" srcId="{8A166D59-E0DF-4299-B953-B7C82208793D}" destId="{7F72FF53-18F7-498E-8D44-597D12FEBD9A}" srcOrd="0" destOrd="0" presId="urn:microsoft.com/office/officeart/2005/8/layout/matrix2"/>
    <dgm:cxn modelId="{6E0AB42E-59DB-49E8-9AAF-53C88ABD20EC}" type="presParOf" srcId="{7F72FF53-18F7-498E-8D44-597D12FEBD9A}" destId="{49AA65DF-3619-4974-9EEB-5CD90BD5DB47}" srcOrd="0" destOrd="0" presId="urn:microsoft.com/office/officeart/2005/8/layout/matrix2"/>
    <dgm:cxn modelId="{8E584600-E344-4510-9A1B-A0350E8B6252}" type="presParOf" srcId="{7F72FF53-18F7-498E-8D44-597D12FEBD9A}" destId="{E420F97A-76B9-4448-8365-64B37A7159FC}" srcOrd="1" destOrd="0" presId="urn:microsoft.com/office/officeart/2005/8/layout/matrix2"/>
    <dgm:cxn modelId="{EAACEE54-9832-498A-90A5-B8BC9DBA8EC0}" type="presParOf" srcId="{7F72FF53-18F7-498E-8D44-597D12FEBD9A}" destId="{CD29CE1E-A2D3-4577-A262-7561ED1E9FA0}" srcOrd="2" destOrd="0" presId="urn:microsoft.com/office/officeart/2005/8/layout/matrix2"/>
    <dgm:cxn modelId="{D4E1FE7B-C7F6-40F4-97DC-541983080794}" type="presParOf" srcId="{7F72FF53-18F7-498E-8D44-597D12FEBD9A}" destId="{0C4B4FBB-FC8F-4BD3-8665-B06845C086A2}" srcOrd="3" destOrd="0" presId="urn:microsoft.com/office/officeart/2005/8/layout/matrix2"/>
    <dgm:cxn modelId="{0A488F0D-DBF6-4C4E-A29A-1D5CE1F671E7}" type="presParOf" srcId="{7F72FF53-18F7-498E-8D44-597D12FEBD9A}" destId="{FE2F1F17-6594-40FC-B76E-0FD47A90D5D6}"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BA44C2B-40FA-46FE-ADE5-5B28B47B6503}" type="doc">
      <dgm:prSet loTypeId="urn:microsoft.com/office/officeart/2005/8/layout/chevron2" loCatId="process" qsTypeId="urn:microsoft.com/office/officeart/2005/8/quickstyle/3d2" qsCatId="3D" csTypeId="urn:microsoft.com/office/officeart/2005/8/colors/accent3_4" csCatId="accent3" phldr="1"/>
      <dgm:spPr/>
      <dgm:t>
        <a:bodyPr/>
        <a:lstStyle/>
        <a:p>
          <a:endParaRPr lang="es-AR"/>
        </a:p>
      </dgm:t>
    </dgm:pt>
    <dgm:pt modelId="{32666442-F101-43F3-BA4D-66941BEC8049}">
      <dgm:prSet phldrT="[Texto]"/>
      <dgm:spPr/>
      <dgm:t>
        <a:bodyPr/>
        <a:lstStyle/>
        <a:p>
          <a:r>
            <a:rPr lang="es-AR" b="1" dirty="0" smtClean="0">
              <a:latin typeface="Century Gothic" panose="020B0502020202020204" pitchFamily="34" charset="0"/>
            </a:rPr>
            <a:t>La escritura </a:t>
          </a:r>
          <a:endParaRPr lang="es-AR" dirty="0">
            <a:latin typeface="Century Gothic" panose="020B0502020202020204" pitchFamily="34" charset="0"/>
          </a:endParaRPr>
        </a:p>
      </dgm:t>
    </dgm:pt>
    <dgm:pt modelId="{3B6A6D07-9E5A-4DFC-B7CB-870C0A63D5B3}" type="parTrans" cxnId="{70CAB3E1-17F5-4625-9305-F37A20BB2DA9}">
      <dgm:prSet/>
      <dgm:spPr/>
      <dgm:t>
        <a:bodyPr/>
        <a:lstStyle/>
        <a:p>
          <a:endParaRPr lang="es-AR"/>
        </a:p>
      </dgm:t>
    </dgm:pt>
    <dgm:pt modelId="{58506FE5-1C5D-48AD-999E-8AD6C8B2DBCF}" type="sibTrans" cxnId="{70CAB3E1-17F5-4625-9305-F37A20BB2DA9}">
      <dgm:prSet/>
      <dgm:spPr/>
      <dgm:t>
        <a:bodyPr/>
        <a:lstStyle/>
        <a:p>
          <a:endParaRPr lang="es-AR"/>
        </a:p>
      </dgm:t>
    </dgm:pt>
    <dgm:pt modelId="{1034FABF-D7A6-4201-AD67-B8F13A31BAC0}">
      <dgm:prSet phldrT="[Texto]"/>
      <dgm:spPr/>
      <dgm:t>
        <a:bodyPr/>
        <a:lstStyle/>
        <a:p>
          <a:r>
            <a:rPr lang="es-AR" dirty="0" smtClean="0"/>
            <a:t>“Una palabra no dice nada y al mismo tiempo lo esconde todo Igual que el viento que esconde el agua Como las flores que esconde el lodo” </a:t>
          </a:r>
          <a:endParaRPr lang="es-AR" dirty="0"/>
        </a:p>
      </dgm:t>
    </dgm:pt>
    <dgm:pt modelId="{565E411A-B065-4555-879F-A7DB78B21DE5}" type="parTrans" cxnId="{C0CD1C1D-BC0E-4E0F-9159-2D5014105B92}">
      <dgm:prSet/>
      <dgm:spPr/>
      <dgm:t>
        <a:bodyPr/>
        <a:lstStyle/>
        <a:p>
          <a:endParaRPr lang="es-AR"/>
        </a:p>
      </dgm:t>
    </dgm:pt>
    <dgm:pt modelId="{126AF56F-14B6-418C-B89A-8EA3D50A4027}" type="sibTrans" cxnId="{C0CD1C1D-BC0E-4E0F-9159-2D5014105B92}">
      <dgm:prSet/>
      <dgm:spPr/>
      <dgm:t>
        <a:bodyPr/>
        <a:lstStyle/>
        <a:p>
          <a:endParaRPr lang="es-AR"/>
        </a:p>
      </dgm:t>
    </dgm:pt>
    <dgm:pt modelId="{EB4E7AFD-2A8C-4E8E-A1BC-5005CEE6CA0D}">
      <dgm:prSet phldrT="[Texto]"/>
      <dgm:spPr/>
      <dgm:t>
        <a:bodyPr/>
        <a:lstStyle/>
        <a:p>
          <a:r>
            <a:rPr lang="es-AR" b="1" dirty="0" smtClean="0">
              <a:latin typeface="Century Gothic" panose="020B0502020202020204" pitchFamily="34" charset="0"/>
            </a:rPr>
            <a:t>la lectura </a:t>
          </a:r>
          <a:endParaRPr lang="es-AR" b="1" dirty="0">
            <a:latin typeface="Century Gothic" panose="020B0502020202020204" pitchFamily="34" charset="0"/>
          </a:endParaRPr>
        </a:p>
      </dgm:t>
    </dgm:pt>
    <dgm:pt modelId="{77470496-2BBB-4350-BBEE-16C482BC69AF}" type="parTrans" cxnId="{C1003BE9-6D27-40C4-8265-104CB011257A}">
      <dgm:prSet/>
      <dgm:spPr/>
      <dgm:t>
        <a:bodyPr/>
        <a:lstStyle/>
        <a:p>
          <a:endParaRPr lang="es-AR"/>
        </a:p>
      </dgm:t>
    </dgm:pt>
    <dgm:pt modelId="{D6F5301C-58AC-4A51-BE5A-F01AAD2B802B}" type="sibTrans" cxnId="{C1003BE9-6D27-40C4-8265-104CB011257A}">
      <dgm:prSet/>
      <dgm:spPr/>
      <dgm:t>
        <a:bodyPr/>
        <a:lstStyle/>
        <a:p>
          <a:endParaRPr lang="es-AR"/>
        </a:p>
      </dgm:t>
    </dgm:pt>
    <dgm:pt modelId="{C7325013-E188-4ECE-9C0C-761F0483117B}">
      <dgm:prSet phldrT="[Texto]"/>
      <dgm:spPr/>
      <dgm:t>
        <a:bodyPr/>
        <a:lstStyle/>
        <a:p>
          <a:r>
            <a:rPr lang="es-AR" dirty="0" smtClean="0"/>
            <a:t>la lectura y la escritura involucran el dominio de un campo conceptual y teórico específico, sujeto a reglas propias de construcción y transmisión propio de cada uno de los campos de los distintos saberes. </a:t>
          </a:r>
          <a:endParaRPr lang="es-AR" dirty="0"/>
        </a:p>
      </dgm:t>
    </dgm:pt>
    <dgm:pt modelId="{1EB80486-1EEC-406B-858F-6D7BA33489A7}" type="parTrans" cxnId="{A64BB4FE-7D70-451F-A939-FE9EBDE0F99D}">
      <dgm:prSet/>
      <dgm:spPr/>
      <dgm:t>
        <a:bodyPr/>
        <a:lstStyle/>
        <a:p>
          <a:endParaRPr lang="es-AR"/>
        </a:p>
      </dgm:t>
    </dgm:pt>
    <dgm:pt modelId="{776F449C-3844-4F93-B11E-015CD7EBB51C}" type="sibTrans" cxnId="{A64BB4FE-7D70-451F-A939-FE9EBDE0F99D}">
      <dgm:prSet/>
      <dgm:spPr/>
      <dgm:t>
        <a:bodyPr/>
        <a:lstStyle/>
        <a:p>
          <a:endParaRPr lang="es-AR"/>
        </a:p>
      </dgm:t>
    </dgm:pt>
    <dgm:pt modelId="{AA038252-D32B-43FA-BDC3-2E8482BC6038}">
      <dgm:prSet phldrT="[Texto]"/>
      <dgm:spPr/>
      <dgm:t>
        <a:bodyPr/>
        <a:lstStyle/>
        <a:p>
          <a:r>
            <a:rPr lang="es-AR" dirty="0" smtClean="0"/>
            <a:t>El ejercicio de la tarea docente se desarrolla, en gran medida, en la oralidad, requiere tener elementos para el despliegue una discusión formal, un debate, hablar en público frente a un auditorio, etc.</a:t>
          </a:r>
          <a:endParaRPr lang="es-AR" dirty="0"/>
        </a:p>
      </dgm:t>
    </dgm:pt>
    <dgm:pt modelId="{0D373A2E-A5BC-479A-9C41-DE7E7C96AF08}" type="sibTrans" cxnId="{C5E7B263-14AA-4288-8D9B-A8F8BB52E2A0}">
      <dgm:prSet/>
      <dgm:spPr/>
      <dgm:t>
        <a:bodyPr/>
        <a:lstStyle/>
        <a:p>
          <a:endParaRPr lang="es-AR"/>
        </a:p>
      </dgm:t>
    </dgm:pt>
    <dgm:pt modelId="{67DA60C7-D43C-48B4-8ABE-34D738918C48}" type="parTrans" cxnId="{C5E7B263-14AA-4288-8D9B-A8F8BB52E2A0}">
      <dgm:prSet/>
      <dgm:spPr/>
      <dgm:t>
        <a:bodyPr/>
        <a:lstStyle/>
        <a:p>
          <a:endParaRPr lang="es-AR"/>
        </a:p>
      </dgm:t>
    </dgm:pt>
    <dgm:pt modelId="{25E6AF12-E483-4AE5-8A22-FF7C44545A4F}">
      <dgm:prSet phldrT="[Texto]"/>
      <dgm:spPr/>
      <dgm:t>
        <a:bodyPr/>
        <a:lstStyle/>
        <a:p>
          <a:r>
            <a:rPr lang="es-AR" b="1" dirty="0" smtClean="0">
              <a:latin typeface="Century Gothic" panose="020B0502020202020204" pitchFamily="34" charset="0"/>
            </a:rPr>
            <a:t>La oralidad </a:t>
          </a:r>
          <a:endParaRPr lang="es-AR" dirty="0">
            <a:latin typeface="Century Gothic" panose="020B0502020202020204" pitchFamily="34" charset="0"/>
          </a:endParaRPr>
        </a:p>
      </dgm:t>
    </dgm:pt>
    <dgm:pt modelId="{6AED2987-9EEC-4D55-97CD-5237F658185D}" type="sibTrans" cxnId="{EBD4F14F-F31C-449A-924D-E2B41C82A62D}">
      <dgm:prSet/>
      <dgm:spPr/>
      <dgm:t>
        <a:bodyPr/>
        <a:lstStyle/>
        <a:p>
          <a:endParaRPr lang="es-AR"/>
        </a:p>
      </dgm:t>
    </dgm:pt>
    <dgm:pt modelId="{127A6403-5A6F-477B-A41F-597BACA3B047}" type="parTrans" cxnId="{EBD4F14F-F31C-449A-924D-E2B41C82A62D}">
      <dgm:prSet/>
      <dgm:spPr/>
      <dgm:t>
        <a:bodyPr/>
        <a:lstStyle/>
        <a:p>
          <a:endParaRPr lang="es-AR"/>
        </a:p>
      </dgm:t>
    </dgm:pt>
    <dgm:pt modelId="{99FEA5F4-9213-463A-8367-387A87ACDC15}">
      <dgm:prSet phldrT="[Texto]"/>
      <dgm:spPr/>
      <dgm:t>
        <a:bodyPr/>
        <a:lstStyle/>
        <a:p>
          <a:r>
            <a:rPr lang="es-AR" smtClean="0"/>
            <a:t>(Una palabra, Carlos Varela) </a:t>
          </a:r>
          <a:endParaRPr lang="es-AR" dirty="0"/>
        </a:p>
      </dgm:t>
    </dgm:pt>
    <dgm:pt modelId="{FEE1C94F-5720-4C0A-ADAC-F509AA2750D1}" type="parTrans" cxnId="{3EA906DE-13FC-4BAB-999A-C62A8D180E56}">
      <dgm:prSet/>
      <dgm:spPr/>
      <dgm:t>
        <a:bodyPr/>
        <a:lstStyle/>
        <a:p>
          <a:endParaRPr lang="es-AR"/>
        </a:p>
      </dgm:t>
    </dgm:pt>
    <dgm:pt modelId="{941857E5-AAF9-4409-AD5A-23BED020295B}" type="sibTrans" cxnId="{3EA906DE-13FC-4BAB-999A-C62A8D180E56}">
      <dgm:prSet/>
      <dgm:spPr/>
      <dgm:t>
        <a:bodyPr/>
        <a:lstStyle/>
        <a:p>
          <a:endParaRPr lang="es-AR"/>
        </a:p>
      </dgm:t>
    </dgm:pt>
    <dgm:pt modelId="{509D3579-1CFE-4559-911D-622257A7B392}">
      <dgm:prSet phldrT="[Texto]"/>
      <dgm:spPr/>
      <dgm:t>
        <a:bodyPr/>
        <a:lstStyle/>
        <a:p>
          <a:endParaRPr lang="es-AR" dirty="0"/>
        </a:p>
      </dgm:t>
    </dgm:pt>
    <dgm:pt modelId="{B476DB6D-9691-48DD-9862-A4989556A78A}" type="parTrans" cxnId="{9F79E4E8-5F08-4E45-9A84-25AA8A81EC36}">
      <dgm:prSet/>
      <dgm:spPr/>
      <dgm:t>
        <a:bodyPr/>
        <a:lstStyle/>
        <a:p>
          <a:endParaRPr lang="es-AR"/>
        </a:p>
      </dgm:t>
    </dgm:pt>
    <dgm:pt modelId="{E24FC7FA-ECA7-4FB5-AA59-E816E6C238A0}" type="sibTrans" cxnId="{9F79E4E8-5F08-4E45-9A84-25AA8A81EC36}">
      <dgm:prSet/>
      <dgm:spPr/>
      <dgm:t>
        <a:bodyPr/>
        <a:lstStyle/>
        <a:p>
          <a:endParaRPr lang="es-AR"/>
        </a:p>
      </dgm:t>
    </dgm:pt>
    <dgm:pt modelId="{020279EB-4775-4094-BED2-4D5956261E2B}" type="pres">
      <dgm:prSet presAssocID="{0BA44C2B-40FA-46FE-ADE5-5B28B47B6503}" presName="linearFlow" presStyleCnt="0">
        <dgm:presLayoutVars>
          <dgm:dir/>
          <dgm:animLvl val="lvl"/>
          <dgm:resizeHandles val="exact"/>
        </dgm:presLayoutVars>
      </dgm:prSet>
      <dgm:spPr/>
      <dgm:t>
        <a:bodyPr/>
        <a:lstStyle/>
        <a:p>
          <a:endParaRPr lang="es-AR"/>
        </a:p>
      </dgm:t>
    </dgm:pt>
    <dgm:pt modelId="{4107EBC5-0242-495E-A405-D38B65AE8FE1}" type="pres">
      <dgm:prSet presAssocID="{25E6AF12-E483-4AE5-8A22-FF7C44545A4F}" presName="composite" presStyleCnt="0"/>
      <dgm:spPr/>
    </dgm:pt>
    <dgm:pt modelId="{8D40D8D4-4FBA-46F9-8059-810D8F151483}" type="pres">
      <dgm:prSet presAssocID="{25E6AF12-E483-4AE5-8A22-FF7C44545A4F}" presName="parentText" presStyleLbl="alignNode1" presStyleIdx="0" presStyleCnt="3">
        <dgm:presLayoutVars>
          <dgm:chMax val="1"/>
          <dgm:bulletEnabled val="1"/>
        </dgm:presLayoutVars>
      </dgm:prSet>
      <dgm:spPr/>
      <dgm:t>
        <a:bodyPr/>
        <a:lstStyle/>
        <a:p>
          <a:endParaRPr lang="es-AR"/>
        </a:p>
      </dgm:t>
    </dgm:pt>
    <dgm:pt modelId="{CE159823-74D8-4986-9ED9-F054EC4FAA8D}" type="pres">
      <dgm:prSet presAssocID="{25E6AF12-E483-4AE5-8A22-FF7C44545A4F}" presName="descendantText" presStyleLbl="alignAcc1" presStyleIdx="0" presStyleCnt="3">
        <dgm:presLayoutVars>
          <dgm:bulletEnabled val="1"/>
        </dgm:presLayoutVars>
      </dgm:prSet>
      <dgm:spPr/>
      <dgm:t>
        <a:bodyPr/>
        <a:lstStyle/>
        <a:p>
          <a:endParaRPr lang="es-AR"/>
        </a:p>
      </dgm:t>
    </dgm:pt>
    <dgm:pt modelId="{1282F075-FCDA-4C71-8D1E-EB2EC5FAC4FA}" type="pres">
      <dgm:prSet presAssocID="{6AED2987-9EEC-4D55-97CD-5237F658185D}" presName="sp" presStyleCnt="0"/>
      <dgm:spPr/>
    </dgm:pt>
    <dgm:pt modelId="{FC12B8CF-CB7C-4880-98D0-FB3F56F74D7F}" type="pres">
      <dgm:prSet presAssocID="{32666442-F101-43F3-BA4D-66941BEC8049}" presName="composite" presStyleCnt="0"/>
      <dgm:spPr/>
    </dgm:pt>
    <dgm:pt modelId="{0C95E55B-D4CD-4D92-A624-48240365637F}" type="pres">
      <dgm:prSet presAssocID="{32666442-F101-43F3-BA4D-66941BEC8049}" presName="parentText" presStyleLbl="alignNode1" presStyleIdx="1" presStyleCnt="3">
        <dgm:presLayoutVars>
          <dgm:chMax val="1"/>
          <dgm:bulletEnabled val="1"/>
        </dgm:presLayoutVars>
      </dgm:prSet>
      <dgm:spPr/>
      <dgm:t>
        <a:bodyPr/>
        <a:lstStyle/>
        <a:p>
          <a:endParaRPr lang="es-AR"/>
        </a:p>
      </dgm:t>
    </dgm:pt>
    <dgm:pt modelId="{46712062-9117-47C2-8DEB-A130AACB3EFE}" type="pres">
      <dgm:prSet presAssocID="{32666442-F101-43F3-BA4D-66941BEC8049}" presName="descendantText" presStyleLbl="alignAcc1" presStyleIdx="1" presStyleCnt="3">
        <dgm:presLayoutVars>
          <dgm:bulletEnabled val="1"/>
        </dgm:presLayoutVars>
      </dgm:prSet>
      <dgm:spPr/>
      <dgm:t>
        <a:bodyPr/>
        <a:lstStyle/>
        <a:p>
          <a:endParaRPr lang="es-AR"/>
        </a:p>
      </dgm:t>
    </dgm:pt>
    <dgm:pt modelId="{FCE71DC7-55D1-4D2F-9E4E-B8ED33229CD1}" type="pres">
      <dgm:prSet presAssocID="{58506FE5-1C5D-48AD-999E-8AD6C8B2DBCF}" presName="sp" presStyleCnt="0"/>
      <dgm:spPr/>
    </dgm:pt>
    <dgm:pt modelId="{4ABB3D6E-C3DF-449A-9355-795959CDB3E1}" type="pres">
      <dgm:prSet presAssocID="{EB4E7AFD-2A8C-4E8E-A1BC-5005CEE6CA0D}" presName="composite" presStyleCnt="0"/>
      <dgm:spPr/>
    </dgm:pt>
    <dgm:pt modelId="{9CE77968-B8A5-4457-A15B-152EF48290A1}" type="pres">
      <dgm:prSet presAssocID="{EB4E7AFD-2A8C-4E8E-A1BC-5005CEE6CA0D}" presName="parentText" presStyleLbl="alignNode1" presStyleIdx="2" presStyleCnt="3">
        <dgm:presLayoutVars>
          <dgm:chMax val="1"/>
          <dgm:bulletEnabled val="1"/>
        </dgm:presLayoutVars>
      </dgm:prSet>
      <dgm:spPr/>
      <dgm:t>
        <a:bodyPr/>
        <a:lstStyle/>
        <a:p>
          <a:endParaRPr lang="es-AR"/>
        </a:p>
      </dgm:t>
    </dgm:pt>
    <dgm:pt modelId="{75B437D8-FDFB-4129-8B41-22075C420226}" type="pres">
      <dgm:prSet presAssocID="{EB4E7AFD-2A8C-4E8E-A1BC-5005CEE6CA0D}" presName="descendantText" presStyleLbl="alignAcc1" presStyleIdx="2" presStyleCnt="3">
        <dgm:presLayoutVars>
          <dgm:bulletEnabled val="1"/>
        </dgm:presLayoutVars>
      </dgm:prSet>
      <dgm:spPr/>
      <dgm:t>
        <a:bodyPr/>
        <a:lstStyle/>
        <a:p>
          <a:endParaRPr lang="es-AR"/>
        </a:p>
      </dgm:t>
    </dgm:pt>
  </dgm:ptLst>
  <dgm:cxnLst>
    <dgm:cxn modelId="{5C58E672-A2AF-4D44-81B0-28659A875A32}" type="presOf" srcId="{AA038252-D32B-43FA-BDC3-2E8482BC6038}" destId="{CE159823-74D8-4986-9ED9-F054EC4FAA8D}" srcOrd="0" destOrd="0" presId="urn:microsoft.com/office/officeart/2005/8/layout/chevron2"/>
    <dgm:cxn modelId="{52B32E22-B004-47C7-8164-9065465D2CEC}" type="presOf" srcId="{32666442-F101-43F3-BA4D-66941BEC8049}" destId="{0C95E55B-D4CD-4D92-A624-48240365637F}" srcOrd="0" destOrd="0" presId="urn:microsoft.com/office/officeart/2005/8/layout/chevron2"/>
    <dgm:cxn modelId="{3EA906DE-13FC-4BAB-999A-C62A8D180E56}" srcId="{32666442-F101-43F3-BA4D-66941BEC8049}" destId="{99FEA5F4-9213-463A-8367-387A87ACDC15}" srcOrd="1" destOrd="0" parTransId="{FEE1C94F-5720-4C0A-ADAC-F509AA2750D1}" sibTransId="{941857E5-AAF9-4409-AD5A-23BED020295B}"/>
    <dgm:cxn modelId="{8FBE4E78-DE29-4853-B953-41CE73AA8D02}" type="presOf" srcId="{C7325013-E188-4ECE-9C0C-761F0483117B}" destId="{75B437D8-FDFB-4129-8B41-22075C420226}" srcOrd="0" destOrd="0" presId="urn:microsoft.com/office/officeart/2005/8/layout/chevron2"/>
    <dgm:cxn modelId="{81D95832-3FBE-45AB-BBF3-89AEF8BDE9B2}" type="presOf" srcId="{99FEA5F4-9213-463A-8367-387A87ACDC15}" destId="{46712062-9117-47C2-8DEB-A130AACB3EFE}" srcOrd="0" destOrd="1" presId="urn:microsoft.com/office/officeart/2005/8/layout/chevron2"/>
    <dgm:cxn modelId="{F67FBC81-8D8C-4096-8A44-44BAB0F5BC23}" type="presOf" srcId="{25E6AF12-E483-4AE5-8A22-FF7C44545A4F}" destId="{8D40D8D4-4FBA-46F9-8059-810D8F151483}" srcOrd="0" destOrd="0" presId="urn:microsoft.com/office/officeart/2005/8/layout/chevron2"/>
    <dgm:cxn modelId="{17C41F25-F77A-4A49-BB41-3B5F193D65F0}" type="presOf" srcId="{0BA44C2B-40FA-46FE-ADE5-5B28B47B6503}" destId="{020279EB-4775-4094-BED2-4D5956261E2B}" srcOrd="0" destOrd="0" presId="urn:microsoft.com/office/officeart/2005/8/layout/chevron2"/>
    <dgm:cxn modelId="{E99E1D13-3392-4682-A10C-6E196DAF6BE1}" type="presOf" srcId="{EB4E7AFD-2A8C-4E8E-A1BC-5005CEE6CA0D}" destId="{9CE77968-B8A5-4457-A15B-152EF48290A1}" srcOrd="0" destOrd="0" presId="urn:microsoft.com/office/officeart/2005/8/layout/chevron2"/>
    <dgm:cxn modelId="{9F79E4E8-5F08-4E45-9A84-25AA8A81EC36}" srcId="{32666442-F101-43F3-BA4D-66941BEC8049}" destId="{509D3579-1CFE-4559-911D-622257A7B392}" srcOrd="2" destOrd="0" parTransId="{B476DB6D-9691-48DD-9862-A4989556A78A}" sibTransId="{E24FC7FA-ECA7-4FB5-AA59-E816E6C238A0}"/>
    <dgm:cxn modelId="{EBD4F14F-F31C-449A-924D-E2B41C82A62D}" srcId="{0BA44C2B-40FA-46FE-ADE5-5B28B47B6503}" destId="{25E6AF12-E483-4AE5-8A22-FF7C44545A4F}" srcOrd="0" destOrd="0" parTransId="{127A6403-5A6F-477B-A41F-597BACA3B047}" sibTransId="{6AED2987-9EEC-4D55-97CD-5237F658185D}"/>
    <dgm:cxn modelId="{A64BB4FE-7D70-451F-A939-FE9EBDE0F99D}" srcId="{EB4E7AFD-2A8C-4E8E-A1BC-5005CEE6CA0D}" destId="{C7325013-E188-4ECE-9C0C-761F0483117B}" srcOrd="0" destOrd="0" parTransId="{1EB80486-1EEC-406B-858F-6D7BA33489A7}" sibTransId="{776F449C-3844-4F93-B11E-015CD7EBB51C}"/>
    <dgm:cxn modelId="{C0CD1C1D-BC0E-4E0F-9159-2D5014105B92}" srcId="{32666442-F101-43F3-BA4D-66941BEC8049}" destId="{1034FABF-D7A6-4201-AD67-B8F13A31BAC0}" srcOrd="0" destOrd="0" parTransId="{565E411A-B065-4555-879F-A7DB78B21DE5}" sibTransId="{126AF56F-14B6-418C-B89A-8EA3D50A4027}"/>
    <dgm:cxn modelId="{72A4F503-7C41-45CE-A4D5-7633667A44B4}" type="presOf" srcId="{1034FABF-D7A6-4201-AD67-B8F13A31BAC0}" destId="{46712062-9117-47C2-8DEB-A130AACB3EFE}" srcOrd="0" destOrd="0" presId="urn:microsoft.com/office/officeart/2005/8/layout/chevron2"/>
    <dgm:cxn modelId="{C1003BE9-6D27-40C4-8265-104CB011257A}" srcId="{0BA44C2B-40FA-46FE-ADE5-5B28B47B6503}" destId="{EB4E7AFD-2A8C-4E8E-A1BC-5005CEE6CA0D}" srcOrd="2" destOrd="0" parTransId="{77470496-2BBB-4350-BBEE-16C482BC69AF}" sibTransId="{D6F5301C-58AC-4A51-BE5A-F01AAD2B802B}"/>
    <dgm:cxn modelId="{70CAB3E1-17F5-4625-9305-F37A20BB2DA9}" srcId="{0BA44C2B-40FA-46FE-ADE5-5B28B47B6503}" destId="{32666442-F101-43F3-BA4D-66941BEC8049}" srcOrd="1" destOrd="0" parTransId="{3B6A6D07-9E5A-4DFC-B7CB-870C0A63D5B3}" sibTransId="{58506FE5-1C5D-48AD-999E-8AD6C8B2DBCF}"/>
    <dgm:cxn modelId="{C5E7B263-14AA-4288-8D9B-A8F8BB52E2A0}" srcId="{25E6AF12-E483-4AE5-8A22-FF7C44545A4F}" destId="{AA038252-D32B-43FA-BDC3-2E8482BC6038}" srcOrd="0" destOrd="0" parTransId="{67DA60C7-D43C-48B4-8ABE-34D738918C48}" sibTransId="{0D373A2E-A5BC-479A-9C41-DE7E7C96AF08}"/>
    <dgm:cxn modelId="{47447994-E523-4C9C-A9F6-5DBB57ABF7BB}" type="presOf" srcId="{509D3579-1CFE-4559-911D-622257A7B392}" destId="{46712062-9117-47C2-8DEB-A130AACB3EFE}" srcOrd="0" destOrd="2" presId="urn:microsoft.com/office/officeart/2005/8/layout/chevron2"/>
    <dgm:cxn modelId="{7DAA19B5-957F-4FD9-9D91-D3321E4415AC}" type="presParOf" srcId="{020279EB-4775-4094-BED2-4D5956261E2B}" destId="{4107EBC5-0242-495E-A405-D38B65AE8FE1}" srcOrd="0" destOrd="0" presId="urn:microsoft.com/office/officeart/2005/8/layout/chevron2"/>
    <dgm:cxn modelId="{09BEC808-F6FD-42CC-AE33-C868B8E1FC71}" type="presParOf" srcId="{4107EBC5-0242-495E-A405-D38B65AE8FE1}" destId="{8D40D8D4-4FBA-46F9-8059-810D8F151483}" srcOrd="0" destOrd="0" presId="urn:microsoft.com/office/officeart/2005/8/layout/chevron2"/>
    <dgm:cxn modelId="{55BC6C69-1393-479E-AB5F-C2B0601EF156}" type="presParOf" srcId="{4107EBC5-0242-495E-A405-D38B65AE8FE1}" destId="{CE159823-74D8-4986-9ED9-F054EC4FAA8D}" srcOrd="1" destOrd="0" presId="urn:microsoft.com/office/officeart/2005/8/layout/chevron2"/>
    <dgm:cxn modelId="{EC6B6F9C-5298-4A23-B2C9-44BFE837FFFF}" type="presParOf" srcId="{020279EB-4775-4094-BED2-4D5956261E2B}" destId="{1282F075-FCDA-4C71-8D1E-EB2EC5FAC4FA}" srcOrd="1" destOrd="0" presId="urn:microsoft.com/office/officeart/2005/8/layout/chevron2"/>
    <dgm:cxn modelId="{68F7B959-E275-4951-9248-866C94AF9405}" type="presParOf" srcId="{020279EB-4775-4094-BED2-4D5956261E2B}" destId="{FC12B8CF-CB7C-4880-98D0-FB3F56F74D7F}" srcOrd="2" destOrd="0" presId="urn:microsoft.com/office/officeart/2005/8/layout/chevron2"/>
    <dgm:cxn modelId="{469DDC41-78CB-4B3B-A7F6-8AD3A44FBE71}" type="presParOf" srcId="{FC12B8CF-CB7C-4880-98D0-FB3F56F74D7F}" destId="{0C95E55B-D4CD-4D92-A624-48240365637F}" srcOrd="0" destOrd="0" presId="urn:microsoft.com/office/officeart/2005/8/layout/chevron2"/>
    <dgm:cxn modelId="{5D817DDB-7068-4C7B-855E-ADAD19AA19FB}" type="presParOf" srcId="{FC12B8CF-CB7C-4880-98D0-FB3F56F74D7F}" destId="{46712062-9117-47C2-8DEB-A130AACB3EFE}" srcOrd="1" destOrd="0" presId="urn:microsoft.com/office/officeart/2005/8/layout/chevron2"/>
    <dgm:cxn modelId="{9C60C51A-FE6A-4AB8-8499-C3CC15EDC634}" type="presParOf" srcId="{020279EB-4775-4094-BED2-4D5956261E2B}" destId="{FCE71DC7-55D1-4D2F-9E4E-B8ED33229CD1}" srcOrd="3" destOrd="0" presId="urn:microsoft.com/office/officeart/2005/8/layout/chevron2"/>
    <dgm:cxn modelId="{4374D542-04AF-4E6F-8C43-D1A37FE96821}" type="presParOf" srcId="{020279EB-4775-4094-BED2-4D5956261E2B}" destId="{4ABB3D6E-C3DF-449A-9355-795959CDB3E1}" srcOrd="4" destOrd="0" presId="urn:microsoft.com/office/officeart/2005/8/layout/chevron2"/>
    <dgm:cxn modelId="{B7BCCACF-D6B7-465D-A580-5BB65A2B7E55}" type="presParOf" srcId="{4ABB3D6E-C3DF-449A-9355-795959CDB3E1}" destId="{9CE77968-B8A5-4457-A15B-152EF48290A1}" srcOrd="0" destOrd="0" presId="urn:microsoft.com/office/officeart/2005/8/layout/chevron2"/>
    <dgm:cxn modelId="{03CCD3AE-A548-4761-A890-1C646EF4E2CD}" type="presParOf" srcId="{4ABB3D6E-C3DF-449A-9355-795959CDB3E1}" destId="{75B437D8-FDFB-4129-8B41-22075C4202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D2254FF-E4DB-45D8-B4E2-B889BCAB2EBE}" type="doc">
      <dgm:prSet loTypeId="urn:microsoft.com/office/officeart/2005/8/layout/vList2" loCatId="list" qsTypeId="urn:microsoft.com/office/officeart/2005/8/quickstyle/3d4" qsCatId="3D" csTypeId="urn:microsoft.com/office/officeart/2005/8/colors/accent2_1" csCatId="accent2" phldr="1"/>
      <dgm:spPr/>
      <dgm:t>
        <a:bodyPr/>
        <a:lstStyle/>
        <a:p>
          <a:endParaRPr lang="es-AR"/>
        </a:p>
      </dgm:t>
    </dgm:pt>
    <dgm:pt modelId="{8CFA9003-A643-4FCB-8378-427B4B4C414C}">
      <dgm:prSet phldrT="[Texto]"/>
      <dgm:spPr/>
      <dgm:t>
        <a:bodyPr/>
        <a:lstStyle/>
        <a:p>
          <a:r>
            <a:rPr lang="es-AR" dirty="0" smtClean="0"/>
            <a:t>a. Diseñar proyectos que incluyan espacios de difusión y socialización de experiencias, noticias, etc. con instancias de presentación escrita y oral, a cargo de los estudiantes.</a:t>
          </a:r>
          <a:endParaRPr lang="es-AR" dirty="0"/>
        </a:p>
      </dgm:t>
    </dgm:pt>
    <dgm:pt modelId="{407448E1-2C78-4EE9-80AB-ECA02671E089}" type="parTrans" cxnId="{55C68B7B-B160-4223-B175-6F3463BEB128}">
      <dgm:prSet/>
      <dgm:spPr/>
      <dgm:t>
        <a:bodyPr/>
        <a:lstStyle/>
        <a:p>
          <a:endParaRPr lang="es-AR"/>
        </a:p>
      </dgm:t>
    </dgm:pt>
    <dgm:pt modelId="{75223EDE-285A-4144-BC15-0B33DB792170}" type="sibTrans" cxnId="{55C68B7B-B160-4223-B175-6F3463BEB128}">
      <dgm:prSet/>
      <dgm:spPr/>
      <dgm:t>
        <a:bodyPr/>
        <a:lstStyle/>
        <a:p>
          <a:endParaRPr lang="es-AR"/>
        </a:p>
      </dgm:t>
    </dgm:pt>
    <dgm:pt modelId="{AB7319FA-79E5-4803-90B3-7D975DE4E953}">
      <dgm:prSet phldrT="[Texto]"/>
      <dgm:spPr/>
      <dgm:t>
        <a:bodyPr/>
        <a:lstStyle/>
        <a:p>
          <a:r>
            <a:rPr lang="es-AR" dirty="0" smtClean="0"/>
            <a:t>d. Invitar a la reflexión docente en los momentos de elaboración de la planificación de la unidad curricular, con miras a encontrar equilibrio entre las propuestas de trabajo referidas a lectura, escritura y oralidad.</a:t>
          </a:r>
          <a:endParaRPr lang="es-AR" dirty="0"/>
        </a:p>
      </dgm:t>
    </dgm:pt>
    <dgm:pt modelId="{2A988700-8A29-47D9-B112-0D77818A6160}" type="parTrans" cxnId="{B073C960-219B-4656-8506-6CA2566544EA}">
      <dgm:prSet/>
      <dgm:spPr/>
      <dgm:t>
        <a:bodyPr/>
        <a:lstStyle/>
        <a:p>
          <a:endParaRPr lang="es-AR"/>
        </a:p>
      </dgm:t>
    </dgm:pt>
    <dgm:pt modelId="{96C5CAA1-8306-4081-A2C8-386D9F7D554B}" type="sibTrans" cxnId="{B073C960-219B-4656-8506-6CA2566544EA}">
      <dgm:prSet/>
      <dgm:spPr/>
      <dgm:t>
        <a:bodyPr/>
        <a:lstStyle/>
        <a:p>
          <a:endParaRPr lang="es-AR"/>
        </a:p>
      </dgm:t>
    </dgm:pt>
    <dgm:pt modelId="{41D3DDAE-43C7-494B-95AE-8A6CC605047A}">
      <dgm:prSet/>
      <dgm:spPr/>
      <dgm:t>
        <a:bodyPr/>
        <a:lstStyle/>
        <a:p>
          <a:r>
            <a:rPr lang="es-AR" dirty="0" smtClean="0"/>
            <a:t>b. Revisar y enriquecer los talleres y/o espacios curriculares con estrategias y contenidos vinculados con la lectura, escritura y oralidad atendiendo a la integración y el trabajo conjunto de los docentes de las diferentes unidades curriculares.</a:t>
          </a:r>
          <a:br>
            <a:rPr lang="es-AR" dirty="0" smtClean="0"/>
          </a:br>
          <a:endParaRPr lang="es-AR" dirty="0"/>
        </a:p>
      </dgm:t>
    </dgm:pt>
    <dgm:pt modelId="{4B64A3B3-43D2-4C01-B329-93BAB368A565}" type="parTrans" cxnId="{0C0AF253-F540-4950-A821-9EC8A03E0F47}">
      <dgm:prSet/>
      <dgm:spPr/>
      <dgm:t>
        <a:bodyPr/>
        <a:lstStyle/>
        <a:p>
          <a:endParaRPr lang="es-AR"/>
        </a:p>
      </dgm:t>
    </dgm:pt>
    <dgm:pt modelId="{6AA38965-10EC-419D-BAD7-E0E320216AF5}" type="sibTrans" cxnId="{0C0AF253-F540-4950-A821-9EC8A03E0F47}">
      <dgm:prSet/>
      <dgm:spPr/>
      <dgm:t>
        <a:bodyPr/>
        <a:lstStyle/>
        <a:p>
          <a:endParaRPr lang="es-AR"/>
        </a:p>
      </dgm:t>
    </dgm:pt>
    <dgm:pt modelId="{1BEFC264-DEF2-4C14-95E5-0638A73C5C04}">
      <dgm:prSet/>
      <dgm:spPr/>
      <dgm:t>
        <a:bodyPr/>
        <a:lstStyle/>
        <a:p>
          <a:r>
            <a:rPr lang="es-AR" dirty="0" smtClean="0"/>
            <a:t>c. Promover la exploración de los diversos formatos textuales desde los medios electrónicos</a:t>
          </a:r>
          <a:endParaRPr lang="es-AR" dirty="0"/>
        </a:p>
      </dgm:t>
    </dgm:pt>
    <dgm:pt modelId="{169EAA57-6EB2-4969-9553-B24A8A4A0BAF}" type="parTrans" cxnId="{C1639AAB-367D-4062-B6A8-21DEA4DA1CAD}">
      <dgm:prSet/>
      <dgm:spPr/>
      <dgm:t>
        <a:bodyPr/>
        <a:lstStyle/>
        <a:p>
          <a:endParaRPr lang="es-AR"/>
        </a:p>
      </dgm:t>
    </dgm:pt>
    <dgm:pt modelId="{688B7232-ACD0-4771-A17B-21D3623D7153}" type="sibTrans" cxnId="{C1639AAB-367D-4062-B6A8-21DEA4DA1CAD}">
      <dgm:prSet/>
      <dgm:spPr/>
      <dgm:t>
        <a:bodyPr/>
        <a:lstStyle/>
        <a:p>
          <a:endParaRPr lang="es-AR"/>
        </a:p>
      </dgm:t>
    </dgm:pt>
    <dgm:pt modelId="{CE19F59C-42A3-4B37-97C4-DA233A4B20CD}">
      <dgm:prSet phldrT="[Texto]"/>
      <dgm:spPr/>
      <dgm:t>
        <a:bodyPr/>
        <a:lstStyle/>
        <a:p>
          <a:r>
            <a:rPr lang="es-AR" dirty="0" smtClean="0"/>
            <a:t>e. Destacar la importancia del tratamiento de la oralidad en clave de las características regionales: Interculturalidad, bilingüismo, múltiples lenguas maternas.</a:t>
          </a:r>
          <a:endParaRPr lang="es-AR" dirty="0"/>
        </a:p>
      </dgm:t>
    </dgm:pt>
    <dgm:pt modelId="{EDE3886F-1AAC-4A00-9305-844CB8BDA458}" type="parTrans" cxnId="{152DCA8E-C97E-40D5-9D05-526FE08E87DA}">
      <dgm:prSet/>
      <dgm:spPr/>
      <dgm:t>
        <a:bodyPr/>
        <a:lstStyle/>
        <a:p>
          <a:endParaRPr lang="es-AR"/>
        </a:p>
      </dgm:t>
    </dgm:pt>
    <dgm:pt modelId="{168DB5A4-8178-4D37-BDCD-01063E608B9C}" type="sibTrans" cxnId="{152DCA8E-C97E-40D5-9D05-526FE08E87DA}">
      <dgm:prSet/>
      <dgm:spPr/>
      <dgm:t>
        <a:bodyPr/>
        <a:lstStyle/>
        <a:p>
          <a:endParaRPr lang="es-AR"/>
        </a:p>
      </dgm:t>
    </dgm:pt>
    <dgm:pt modelId="{E03DEAF7-EE5D-4D54-A2BD-084D70D79E48}" type="pres">
      <dgm:prSet presAssocID="{9D2254FF-E4DB-45D8-B4E2-B889BCAB2EBE}" presName="linear" presStyleCnt="0">
        <dgm:presLayoutVars>
          <dgm:animLvl val="lvl"/>
          <dgm:resizeHandles val="exact"/>
        </dgm:presLayoutVars>
      </dgm:prSet>
      <dgm:spPr/>
      <dgm:t>
        <a:bodyPr/>
        <a:lstStyle/>
        <a:p>
          <a:endParaRPr lang="es-AR"/>
        </a:p>
      </dgm:t>
    </dgm:pt>
    <dgm:pt modelId="{BB8A31AF-E63B-4CC8-9EA2-2C1332DD6ABF}" type="pres">
      <dgm:prSet presAssocID="{8CFA9003-A643-4FCB-8378-427B4B4C414C}" presName="parentText" presStyleLbl="node1" presStyleIdx="0" presStyleCnt="5" custScaleY="101219">
        <dgm:presLayoutVars>
          <dgm:chMax val="0"/>
          <dgm:bulletEnabled val="1"/>
        </dgm:presLayoutVars>
      </dgm:prSet>
      <dgm:spPr>
        <a:prstGeom prst="flowChartAlternateProcess">
          <a:avLst/>
        </a:prstGeom>
      </dgm:spPr>
      <dgm:t>
        <a:bodyPr/>
        <a:lstStyle/>
        <a:p>
          <a:endParaRPr lang="es-AR"/>
        </a:p>
      </dgm:t>
    </dgm:pt>
    <dgm:pt modelId="{F83C8727-8185-4A78-84AE-34B0BDD4553A}" type="pres">
      <dgm:prSet presAssocID="{75223EDE-285A-4144-BC15-0B33DB792170}" presName="spacer" presStyleCnt="0"/>
      <dgm:spPr/>
      <dgm:t>
        <a:bodyPr/>
        <a:lstStyle/>
        <a:p>
          <a:endParaRPr lang="es-AR"/>
        </a:p>
      </dgm:t>
    </dgm:pt>
    <dgm:pt modelId="{42A3F0BA-E93E-437C-A826-E6C90F3BD4FE}" type="pres">
      <dgm:prSet presAssocID="{41D3DDAE-43C7-494B-95AE-8A6CC605047A}" presName="parentText" presStyleLbl="node1" presStyleIdx="1" presStyleCnt="5">
        <dgm:presLayoutVars>
          <dgm:chMax val="0"/>
          <dgm:bulletEnabled val="1"/>
        </dgm:presLayoutVars>
      </dgm:prSet>
      <dgm:spPr/>
      <dgm:t>
        <a:bodyPr/>
        <a:lstStyle/>
        <a:p>
          <a:endParaRPr lang="es-AR"/>
        </a:p>
      </dgm:t>
    </dgm:pt>
    <dgm:pt modelId="{237E4E31-E8BB-4FF4-84BA-EB45184FEB82}" type="pres">
      <dgm:prSet presAssocID="{6AA38965-10EC-419D-BAD7-E0E320216AF5}" presName="spacer" presStyleCnt="0"/>
      <dgm:spPr/>
      <dgm:t>
        <a:bodyPr/>
        <a:lstStyle/>
        <a:p>
          <a:endParaRPr lang="es-AR"/>
        </a:p>
      </dgm:t>
    </dgm:pt>
    <dgm:pt modelId="{986BC1ED-AC93-4E19-984F-7B0DB41ABE23}" type="pres">
      <dgm:prSet presAssocID="{1BEFC264-DEF2-4C14-95E5-0638A73C5C04}" presName="parentText" presStyleLbl="node1" presStyleIdx="2" presStyleCnt="5">
        <dgm:presLayoutVars>
          <dgm:chMax val="0"/>
          <dgm:bulletEnabled val="1"/>
        </dgm:presLayoutVars>
      </dgm:prSet>
      <dgm:spPr/>
      <dgm:t>
        <a:bodyPr/>
        <a:lstStyle/>
        <a:p>
          <a:endParaRPr lang="es-AR"/>
        </a:p>
      </dgm:t>
    </dgm:pt>
    <dgm:pt modelId="{C67975BA-87AA-4C75-8A1D-8B912C67567E}" type="pres">
      <dgm:prSet presAssocID="{688B7232-ACD0-4771-A17B-21D3623D7153}" presName="spacer" presStyleCnt="0"/>
      <dgm:spPr/>
      <dgm:t>
        <a:bodyPr/>
        <a:lstStyle/>
        <a:p>
          <a:endParaRPr lang="es-AR"/>
        </a:p>
      </dgm:t>
    </dgm:pt>
    <dgm:pt modelId="{4F694D94-93F2-48A8-8FA0-B7C9804F2584}" type="pres">
      <dgm:prSet presAssocID="{AB7319FA-79E5-4803-90B3-7D975DE4E953}" presName="parentText" presStyleLbl="node1" presStyleIdx="3" presStyleCnt="5">
        <dgm:presLayoutVars>
          <dgm:chMax val="0"/>
          <dgm:bulletEnabled val="1"/>
        </dgm:presLayoutVars>
      </dgm:prSet>
      <dgm:spPr/>
      <dgm:t>
        <a:bodyPr/>
        <a:lstStyle/>
        <a:p>
          <a:endParaRPr lang="es-AR"/>
        </a:p>
      </dgm:t>
    </dgm:pt>
    <dgm:pt modelId="{9C50AC11-78C0-4B94-ACA4-E4DF085E9FFE}" type="pres">
      <dgm:prSet presAssocID="{96C5CAA1-8306-4081-A2C8-386D9F7D554B}" presName="spacer" presStyleCnt="0"/>
      <dgm:spPr/>
      <dgm:t>
        <a:bodyPr/>
        <a:lstStyle/>
        <a:p>
          <a:endParaRPr lang="es-AR"/>
        </a:p>
      </dgm:t>
    </dgm:pt>
    <dgm:pt modelId="{D817894D-2D87-43D0-B6FB-6174E0FD1542}" type="pres">
      <dgm:prSet presAssocID="{CE19F59C-42A3-4B37-97C4-DA233A4B20CD}" presName="parentText" presStyleLbl="node1" presStyleIdx="4" presStyleCnt="5">
        <dgm:presLayoutVars>
          <dgm:chMax val="0"/>
          <dgm:bulletEnabled val="1"/>
        </dgm:presLayoutVars>
      </dgm:prSet>
      <dgm:spPr/>
      <dgm:t>
        <a:bodyPr/>
        <a:lstStyle/>
        <a:p>
          <a:endParaRPr lang="es-AR"/>
        </a:p>
      </dgm:t>
    </dgm:pt>
  </dgm:ptLst>
  <dgm:cxnLst>
    <dgm:cxn modelId="{55C68B7B-B160-4223-B175-6F3463BEB128}" srcId="{9D2254FF-E4DB-45D8-B4E2-B889BCAB2EBE}" destId="{8CFA9003-A643-4FCB-8378-427B4B4C414C}" srcOrd="0" destOrd="0" parTransId="{407448E1-2C78-4EE9-80AB-ECA02671E089}" sibTransId="{75223EDE-285A-4144-BC15-0B33DB792170}"/>
    <dgm:cxn modelId="{D278DADD-5079-4421-B1C6-EBAE534582BA}" type="presOf" srcId="{41D3DDAE-43C7-494B-95AE-8A6CC605047A}" destId="{42A3F0BA-E93E-437C-A826-E6C90F3BD4FE}" srcOrd="0" destOrd="0" presId="urn:microsoft.com/office/officeart/2005/8/layout/vList2"/>
    <dgm:cxn modelId="{C1639AAB-367D-4062-B6A8-21DEA4DA1CAD}" srcId="{9D2254FF-E4DB-45D8-B4E2-B889BCAB2EBE}" destId="{1BEFC264-DEF2-4C14-95E5-0638A73C5C04}" srcOrd="2" destOrd="0" parTransId="{169EAA57-6EB2-4969-9553-B24A8A4A0BAF}" sibTransId="{688B7232-ACD0-4771-A17B-21D3623D7153}"/>
    <dgm:cxn modelId="{152DCA8E-C97E-40D5-9D05-526FE08E87DA}" srcId="{9D2254FF-E4DB-45D8-B4E2-B889BCAB2EBE}" destId="{CE19F59C-42A3-4B37-97C4-DA233A4B20CD}" srcOrd="4" destOrd="0" parTransId="{EDE3886F-1AAC-4A00-9305-844CB8BDA458}" sibTransId="{168DB5A4-8178-4D37-BDCD-01063E608B9C}"/>
    <dgm:cxn modelId="{ECA6B3D6-6711-4285-A4DC-66B83C100055}" type="presOf" srcId="{9D2254FF-E4DB-45D8-B4E2-B889BCAB2EBE}" destId="{E03DEAF7-EE5D-4D54-A2BD-084D70D79E48}" srcOrd="0" destOrd="0" presId="urn:microsoft.com/office/officeart/2005/8/layout/vList2"/>
    <dgm:cxn modelId="{308852E5-CB9B-46B8-8ADF-D3D64CAF6D53}" type="presOf" srcId="{8CFA9003-A643-4FCB-8378-427B4B4C414C}" destId="{BB8A31AF-E63B-4CC8-9EA2-2C1332DD6ABF}" srcOrd="0" destOrd="0" presId="urn:microsoft.com/office/officeart/2005/8/layout/vList2"/>
    <dgm:cxn modelId="{0C0AF253-F540-4950-A821-9EC8A03E0F47}" srcId="{9D2254FF-E4DB-45D8-B4E2-B889BCAB2EBE}" destId="{41D3DDAE-43C7-494B-95AE-8A6CC605047A}" srcOrd="1" destOrd="0" parTransId="{4B64A3B3-43D2-4C01-B329-93BAB368A565}" sibTransId="{6AA38965-10EC-419D-BAD7-E0E320216AF5}"/>
    <dgm:cxn modelId="{0383C125-A981-4E62-811B-8ED3B615B33C}" type="presOf" srcId="{1BEFC264-DEF2-4C14-95E5-0638A73C5C04}" destId="{986BC1ED-AC93-4E19-984F-7B0DB41ABE23}" srcOrd="0" destOrd="0" presId="urn:microsoft.com/office/officeart/2005/8/layout/vList2"/>
    <dgm:cxn modelId="{24893B3E-30A5-4539-B665-7BA8C277BA2A}" type="presOf" srcId="{CE19F59C-42A3-4B37-97C4-DA233A4B20CD}" destId="{D817894D-2D87-43D0-B6FB-6174E0FD1542}" srcOrd="0" destOrd="0" presId="urn:microsoft.com/office/officeart/2005/8/layout/vList2"/>
    <dgm:cxn modelId="{B073C960-219B-4656-8506-6CA2566544EA}" srcId="{9D2254FF-E4DB-45D8-B4E2-B889BCAB2EBE}" destId="{AB7319FA-79E5-4803-90B3-7D975DE4E953}" srcOrd="3" destOrd="0" parTransId="{2A988700-8A29-47D9-B112-0D77818A6160}" sibTransId="{96C5CAA1-8306-4081-A2C8-386D9F7D554B}"/>
    <dgm:cxn modelId="{FDE935A5-862E-444A-8516-C084B5893F09}" type="presOf" srcId="{AB7319FA-79E5-4803-90B3-7D975DE4E953}" destId="{4F694D94-93F2-48A8-8FA0-B7C9804F2584}" srcOrd="0" destOrd="0" presId="urn:microsoft.com/office/officeart/2005/8/layout/vList2"/>
    <dgm:cxn modelId="{C27D3554-7F49-4102-AE62-41F36AED81EC}" type="presParOf" srcId="{E03DEAF7-EE5D-4D54-A2BD-084D70D79E48}" destId="{BB8A31AF-E63B-4CC8-9EA2-2C1332DD6ABF}" srcOrd="0" destOrd="0" presId="urn:microsoft.com/office/officeart/2005/8/layout/vList2"/>
    <dgm:cxn modelId="{09B9BB58-2080-4588-B45E-44F63A5AD5EE}" type="presParOf" srcId="{E03DEAF7-EE5D-4D54-A2BD-084D70D79E48}" destId="{F83C8727-8185-4A78-84AE-34B0BDD4553A}" srcOrd="1" destOrd="0" presId="urn:microsoft.com/office/officeart/2005/8/layout/vList2"/>
    <dgm:cxn modelId="{4511321C-DAA9-4467-A24B-70103E1B32A5}" type="presParOf" srcId="{E03DEAF7-EE5D-4D54-A2BD-084D70D79E48}" destId="{42A3F0BA-E93E-437C-A826-E6C90F3BD4FE}" srcOrd="2" destOrd="0" presId="urn:microsoft.com/office/officeart/2005/8/layout/vList2"/>
    <dgm:cxn modelId="{374CA15B-D040-4BF2-8FC6-79466A3034F0}" type="presParOf" srcId="{E03DEAF7-EE5D-4D54-A2BD-084D70D79E48}" destId="{237E4E31-E8BB-4FF4-84BA-EB45184FEB82}" srcOrd="3" destOrd="0" presId="urn:microsoft.com/office/officeart/2005/8/layout/vList2"/>
    <dgm:cxn modelId="{B91F81F3-36F1-4659-971B-FC4C880D321A}" type="presParOf" srcId="{E03DEAF7-EE5D-4D54-A2BD-084D70D79E48}" destId="{986BC1ED-AC93-4E19-984F-7B0DB41ABE23}" srcOrd="4" destOrd="0" presId="urn:microsoft.com/office/officeart/2005/8/layout/vList2"/>
    <dgm:cxn modelId="{67232C0A-186C-4039-9812-FD990F8ACB22}" type="presParOf" srcId="{E03DEAF7-EE5D-4D54-A2BD-084D70D79E48}" destId="{C67975BA-87AA-4C75-8A1D-8B912C67567E}" srcOrd="5" destOrd="0" presId="urn:microsoft.com/office/officeart/2005/8/layout/vList2"/>
    <dgm:cxn modelId="{C3191192-AA18-436E-8B5F-39F73D296E4A}" type="presParOf" srcId="{E03DEAF7-EE5D-4D54-A2BD-084D70D79E48}" destId="{4F694D94-93F2-48A8-8FA0-B7C9804F2584}" srcOrd="6" destOrd="0" presId="urn:microsoft.com/office/officeart/2005/8/layout/vList2"/>
    <dgm:cxn modelId="{3A586B45-BD1B-4DA0-9AD3-3021540C916B}" type="presParOf" srcId="{E03DEAF7-EE5D-4D54-A2BD-084D70D79E48}" destId="{9C50AC11-78C0-4B94-ACA4-E4DF085E9FFE}" srcOrd="7" destOrd="0" presId="urn:microsoft.com/office/officeart/2005/8/layout/vList2"/>
    <dgm:cxn modelId="{A008FCA7-C488-4488-AF44-6C53CB5AC185}" type="presParOf" srcId="{E03DEAF7-EE5D-4D54-A2BD-084D70D79E48}" destId="{D817894D-2D87-43D0-B6FB-6174E0FD154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1E882FE-16BF-4658-85AF-94E24B99B765}" type="doc">
      <dgm:prSet loTypeId="urn:microsoft.com/office/officeart/2005/8/layout/vList2" loCatId="list" qsTypeId="urn:microsoft.com/office/officeart/2005/8/quickstyle/3d3" qsCatId="3D" csTypeId="urn:microsoft.com/office/officeart/2005/8/colors/accent3_3" csCatId="accent3" phldr="1"/>
      <dgm:spPr/>
      <dgm:t>
        <a:bodyPr/>
        <a:lstStyle/>
        <a:p>
          <a:endParaRPr lang="es-AR"/>
        </a:p>
      </dgm:t>
    </dgm:pt>
    <dgm:pt modelId="{9B550377-B664-4787-9F81-4B43657BDF63}">
      <dgm:prSet phldrT="[Texto]" custT="1"/>
      <dgm:spPr/>
      <dgm:t>
        <a:bodyPr/>
        <a:lstStyle/>
        <a:p>
          <a:r>
            <a:rPr lang="es-AR" sz="2000" b="1" dirty="0" smtClean="0"/>
            <a:t>1. Explorar los diferentes géneros y lenguajes en los tres campos de la formación </a:t>
          </a:r>
          <a:endParaRPr lang="es-AR" sz="2000" dirty="0"/>
        </a:p>
      </dgm:t>
    </dgm:pt>
    <dgm:pt modelId="{9B350541-B0A5-4224-8F7F-2E90B41CAE20}" type="parTrans" cxnId="{E87CEE5A-DF35-4C90-9DC1-6E3FACDA146E}">
      <dgm:prSet/>
      <dgm:spPr/>
      <dgm:t>
        <a:bodyPr/>
        <a:lstStyle/>
        <a:p>
          <a:endParaRPr lang="es-AR"/>
        </a:p>
      </dgm:t>
    </dgm:pt>
    <dgm:pt modelId="{D355943E-D1B2-4BF8-9628-1E49A38D1459}" type="sibTrans" cxnId="{E87CEE5A-DF35-4C90-9DC1-6E3FACDA146E}">
      <dgm:prSet/>
      <dgm:spPr/>
      <dgm:t>
        <a:bodyPr/>
        <a:lstStyle/>
        <a:p>
          <a:endParaRPr lang="es-AR"/>
        </a:p>
      </dgm:t>
    </dgm:pt>
    <dgm:pt modelId="{EBF08785-7ADE-4AA6-806B-7C458031C94D}">
      <dgm:prSet phldrT="[Texto]" custT="1"/>
      <dgm:spPr/>
      <dgm:t>
        <a:bodyPr/>
        <a:lstStyle/>
        <a:p>
          <a:r>
            <a:rPr lang="es-AR" sz="2000" b="1" dirty="0" smtClean="0"/>
            <a:t>2. Narración de la práctica a partir de la experiencia de los estudiantes </a:t>
          </a:r>
          <a:endParaRPr lang="es-AR" sz="2000" dirty="0"/>
        </a:p>
      </dgm:t>
    </dgm:pt>
    <dgm:pt modelId="{56567DDC-A497-43FF-A5EE-B902B531234B}" type="parTrans" cxnId="{674B10A3-033B-4882-89FD-6ECF8D6B1BF4}">
      <dgm:prSet/>
      <dgm:spPr/>
      <dgm:t>
        <a:bodyPr/>
        <a:lstStyle/>
        <a:p>
          <a:endParaRPr lang="es-AR"/>
        </a:p>
      </dgm:t>
    </dgm:pt>
    <dgm:pt modelId="{340051B1-E1FE-4B9D-BD47-56CB6458FD50}" type="sibTrans" cxnId="{674B10A3-033B-4882-89FD-6ECF8D6B1BF4}">
      <dgm:prSet/>
      <dgm:spPr/>
      <dgm:t>
        <a:bodyPr/>
        <a:lstStyle/>
        <a:p>
          <a:endParaRPr lang="es-AR"/>
        </a:p>
      </dgm:t>
    </dgm:pt>
    <dgm:pt modelId="{55DC93EF-BD60-41CC-87CF-9B19DB1AEF4C}">
      <dgm:prSet phldrT="[Texto]" custT="1"/>
      <dgm:spPr/>
      <dgm:t>
        <a:bodyPr/>
        <a:lstStyle/>
        <a:p>
          <a:r>
            <a:rPr lang="es-AR" sz="2000" b="1" dirty="0" smtClean="0"/>
            <a:t>a. Elaboración de diarios</a:t>
          </a:r>
          <a:endParaRPr lang="es-AR" sz="2000" b="1" dirty="0"/>
        </a:p>
      </dgm:t>
    </dgm:pt>
    <dgm:pt modelId="{5F06C3EF-240E-4664-8692-9DE3042673CE}" type="parTrans" cxnId="{6A4BF00C-B256-42D7-A7A3-6AEEE57A7B1D}">
      <dgm:prSet/>
      <dgm:spPr/>
      <dgm:t>
        <a:bodyPr/>
        <a:lstStyle/>
        <a:p>
          <a:endParaRPr lang="es-AR"/>
        </a:p>
      </dgm:t>
    </dgm:pt>
    <dgm:pt modelId="{0017071B-96EB-4E78-B7BB-905AB0577CDF}" type="sibTrans" cxnId="{6A4BF00C-B256-42D7-A7A3-6AEEE57A7B1D}">
      <dgm:prSet/>
      <dgm:spPr/>
      <dgm:t>
        <a:bodyPr/>
        <a:lstStyle/>
        <a:p>
          <a:endParaRPr lang="es-AR"/>
        </a:p>
      </dgm:t>
    </dgm:pt>
    <dgm:pt modelId="{168886A8-339B-4103-B10E-C459033D5BAA}">
      <dgm:prSet phldrT="[Texto]" custT="1"/>
      <dgm:spPr/>
      <dgm:t>
        <a:bodyPr/>
        <a:lstStyle/>
        <a:p>
          <a:r>
            <a:rPr lang="es-AR" sz="2000" dirty="0" smtClean="0"/>
            <a:t>Objetivo: incentivar a los estudiantes a que participen de instancias que aborden el registro de la propia experiencia de viajes </a:t>
          </a:r>
          <a:endParaRPr lang="es-AR" sz="2000" dirty="0"/>
        </a:p>
      </dgm:t>
    </dgm:pt>
    <dgm:pt modelId="{72C31261-A6B3-4004-A737-5E9A30A37836}" type="parTrans" cxnId="{2C8B632B-C593-4EB2-974B-E34C61508220}">
      <dgm:prSet/>
      <dgm:spPr/>
      <dgm:t>
        <a:bodyPr/>
        <a:lstStyle/>
        <a:p>
          <a:endParaRPr lang="es-AR"/>
        </a:p>
      </dgm:t>
    </dgm:pt>
    <dgm:pt modelId="{E2D14B92-2DA2-486E-8576-65AA42D5815E}" type="sibTrans" cxnId="{2C8B632B-C593-4EB2-974B-E34C61508220}">
      <dgm:prSet/>
      <dgm:spPr/>
      <dgm:t>
        <a:bodyPr/>
        <a:lstStyle/>
        <a:p>
          <a:endParaRPr lang="es-AR"/>
        </a:p>
      </dgm:t>
    </dgm:pt>
    <dgm:pt modelId="{2BB7A7C9-4585-465E-9707-7B9348EAFA02}">
      <dgm:prSet phldrT="[Texto]" custT="1"/>
      <dgm:spPr/>
      <dgm:t>
        <a:bodyPr/>
        <a:lstStyle/>
        <a:p>
          <a:r>
            <a:rPr lang="es-AR" sz="2000" dirty="0" smtClean="0"/>
            <a:t>Objetivo: analizar la relación entre los formatos de enseñanza, los criterios de evaluación y la escritura-oralidad como estrategia de comunicación.</a:t>
          </a:r>
          <a:endParaRPr lang="es-AR" sz="2000" dirty="0"/>
        </a:p>
      </dgm:t>
    </dgm:pt>
    <dgm:pt modelId="{FF6C7377-261A-4FF6-9E6D-F667023A9669}" type="parTrans" cxnId="{4925DBC7-6FA6-4315-944A-099E906474B9}">
      <dgm:prSet/>
      <dgm:spPr/>
      <dgm:t>
        <a:bodyPr/>
        <a:lstStyle/>
        <a:p>
          <a:endParaRPr lang="es-AR"/>
        </a:p>
      </dgm:t>
    </dgm:pt>
    <dgm:pt modelId="{4C2B9C81-0CCE-4717-BD33-4108492E65A6}" type="sibTrans" cxnId="{4925DBC7-6FA6-4315-944A-099E906474B9}">
      <dgm:prSet/>
      <dgm:spPr/>
      <dgm:t>
        <a:bodyPr/>
        <a:lstStyle/>
        <a:p>
          <a:endParaRPr lang="es-AR"/>
        </a:p>
      </dgm:t>
    </dgm:pt>
    <dgm:pt modelId="{2513DE32-9949-49A2-9A3B-3CC6D80EAD73}">
      <dgm:prSet phldrT="[Texto]" custT="1"/>
      <dgm:spPr/>
      <dgm:t>
        <a:bodyPr/>
        <a:lstStyle/>
        <a:p>
          <a:r>
            <a:rPr lang="es-AR" sz="2000" b="1" dirty="0" smtClean="0"/>
            <a:t>a. El registro escrito y la expresión oral en el ámbito de la evaluación: criterios, estrategias, producción.</a:t>
          </a:r>
          <a:endParaRPr lang="es-AR" sz="2000" b="1" dirty="0"/>
        </a:p>
      </dgm:t>
    </dgm:pt>
    <dgm:pt modelId="{E7DA1490-F8A8-43A5-B42D-A7C410B5AD59}" type="parTrans" cxnId="{C1F89780-1524-4D84-923E-F10A7AB87805}">
      <dgm:prSet/>
      <dgm:spPr/>
      <dgm:t>
        <a:bodyPr/>
        <a:lstStyle/>
        <a:p>
          <a:endParaRPr lang="es-AR"/>
        </a:p>
      </dgm:t>
    </dgm:pt>
    <dgm:pt modelId="{ABA386D5-775B-4058-AA58-776505F141D4}" type="sibTrans" cxnId="{C1F89780-1524-4D84-923E-F10A7AB87805}">
      <dgm:prSet/>
      <dgm:spPr/>
      <dgm:t>
        <a:bodyPr/>
        <a:lstStyle/>
        <a:p>
          <a:endParaRPr lang="es-AR"/>
        </a:p>
      </dgm:t>
    </dgm:pt>
    <dgm:pt modelId="{DE76DD87-DB3F-438E-8E7D-8747D1888DF3}">
      <dgm:prSet phldrT="[Texto]" custT="1"/>
      <dgm:spPr/>
      <dgm:t>
        <a:bodyPr/>
        <a:lstStyle/>
        <a:p>
          <a:endParaRPr lang="es-AR" sz="2000" b="1" dirty="0"/>
        </a:p>
      </dgm:t>
    </dgm:pt>
    <dgm:pt modelId="{0034AB2A-A3A0-4440-928D-924A85CD9763}" type="parTrans" cxnId="{A1E0B115-8009-40FC-AAD5-B4A195C82CE9}">
      <dgm:prSet/>
      <dgm:spPr/>
      <dgm:t>
        <a:bodyPr/>
        <a:lstStyle/>
        <a:p>
          <a:endParaRPr lang="es-AR"/>
        </a:p>
      </dgm:t>
    </dgm:pt>
    <dgm:pt modelId="{1A829021-19B5-45E9-AA44-9D9D0E4BD672}" type="sibTrans" cxnId="{A1E0B115-8009-40FC-AAD5-B4A195C82CE9}">
      <dgm:prSet/>
      <dgm:spPr/>
      <dgm:t>
        <a:bodyPr/>
        <a:lstStyle/>
        <a:p>
          <a:endParaRPr lang="es-AR"/>
        </a:p>
      </dgm:t>
    </dgm:pt>
    <dgm:pt modelId="{148058A1-D1D8-47CB-B802-4381A1CA5E95}">
      <dgm:prSet phldrT="[Texto]" custT="1"/>
      <dgm:spPr/>
      <dgm:t>
        <a:bodyPr/>
        <a:lstStyle/>
        <a:p>
          <a:endParaRPr lang="es-AR" sz="2000" b="1" dirty="0"/>
        </a:p>
      </dgm:t>
    </dgm:pt>
    <dgm:pt modelId="{34768A0E-ACFC-406C-8912-E69046D22872}" type="parTrans" cxnId="{947139C1-CD2D-4505-B46C-99A218D9388A}">
      <dgm:prSet/>
      <dgm:spPr/>
      <dgm:t>
        <a:bodyPr/>
        <a:lstStyle/>
        <a:p>
          <a:endParaRPr lang="es-AR"/>
        </a:p>
      </dgm:t>
    </dgm:pt>
    <dgm:pt modelId="{02443EDC-896B-4D42-A4B4-E5A1E11D60A5}" type="sibTrans" cxnId="{947139C1-CD2D-4505-B46C-99A218D9388A}">
      <dgm:prSet/>
      <dgm:spPr/>
      <dgm:t>
        <a:bodyPr/>
        <a:lstStyle/>
        <a:p>
          <a:endParaRPr lang="es-AR"/>
        </a:p>
      </dgm:t>
    </dgm:pt>
    <dgm:pt modelId="{95530BCF-23B7-47C0-BADA-5CF9B5FC7729}" type="pres">
      <dgm:prSet presAssocID="{41E882FE-16BF-4658-85AF-94E24B99B765}" presName="linear" presStyleCnt="0">
        <dgm:presLayoutVars>
          <dgm:animLvl val="lvl"/>
          <dgm:resizeHandles val="exact"/>
        </dgm:presLayoutVars>
      </dgm:prSet>
      <dgm:spPr/>
      <dgm:t>
        <a:bodyPr/>
        <a:lstStyle/>
        <a:p>
          <a:endParaRPr lang="es-AR"/>
        </a:p>
      </dgm:t>
    </dgm:pt>
    <dgm:pt modelId="{8FF4EC88-B31D-4465-9706-72CF9BEECA72}" type="pres">
      <dgm:prSet presAssocID="{9B550377-B664-4787-9F81-4B43657BDF63}" presName="parentText" presStyleLbl="node1" presStyleIdx="0" presStyleCnt="2">
        <dgm:presLayoutVars>
          <dgm:chMax val="0"/>
          <dgm:bulletEnabled val="1"/>
        </dgm:presLayoutVars>
      </dgm:prSet>
      <dgm:spPr/>
      <dgm:t>
        <a:bodyPr/>
        <a:lstStyle/>
        <a:p>
          <a:endParaRPr lang="es-AR"/>
        </a:p>
      </dgm:t>
    </dgm:pt>
    <dgm:pt modelId="{E29293C1-E060-4856-B9F3-820F4A4FAC47}" type="pres">
      <dgm:prSet presAssocID="{9B550377-B664-4787-9F81-4B43657BDF63}" presName="childText" presStyleLbl="revTx" presStyleIdx="0" presStyleCnt="2">
        <dgm:presLayoutVars>
          <dgm:bulletEnabled val="1"/>
        </dgm:presLayoutVars>
      </dgm:prSet>
      <dgm:spPr/>
      <dgm:t>
        <a:bodyPr/>
        <a:lstStyle/>
        <a:p>
          <a:endParaRPr lang="es-AR"/>
        </a:p>
      </dgm:t>
    </dgm:pt>
    <dgm:pt modelId="{541967C9-369F-4C0E-BAC2-3BCFD41BCAF7}" type="pres">
      <dgm:prSet presAssocID="{EBF08785-7ADE-4AA6-806B-7C458031C94D}" presName="parentText" presStyleLbl="node1" presStyleIdx="1" presStyleCnt="2">
        <dgm:presLayoutVars>
          <dgm:chMax val="0"/>
          <dgm:bulletEnabled val="1"/>
        </dgm:presLayoutVars>
      </dgm:prSet>
      <dgm:spPr/>
      <dgm:t>
        <a:bodyPr/>
        <a:lstStyle/>
        <a:p>
          <a:endParaRPr lang="es-AR"/>
        </a:p>
      </dgm:t>
    </dgm:pt>
    <dgm:pt modelId="{78F66A39-58A5-4424-8089-9918C24FB3F2}" type="pres">
      <dgm:prSet presAssocID="{EBF08785-7ADE-4AA6-806B-7C458031C94D}" presName="childText" presStyleLbl="revTx" presStyleIdx="1" presStyleCnt="2">
        <dgm:presLayoutVars>
          <dgm:bulletEnabled val="1"/>
        </dgm:presLayoutVars>
      </dgm:prSet>
      <dgm:spPr/>
      <dgm:t>
        <a:bodyPr/>
        <a:lstStyle/>
        <a:p>
          <a:endParaRPr lang="es-AR"/>
        </a:p>
      </dgm:t>
    </dgm:pt>
  </dgm:ptLst>
  <dgm:cxnLst>
    <dgm:cxn modelId="{F7BAE463-8631-4754-8D1B-3889114C8380}" type="presOf" srcId="{41E882FE-16BF-4658-85AF-94E24B99B765}" destId="{95530BCF-23B7-47C0-BADA-5CF9B5FC7729}" srcOrd="0" destOrd="0" presId="urn:microsoft.com/office/officeart/2005/8/layout/vList2"/>
    <dgm:cxn modelId="{4925DBC7-6FA6-4315-944A-099E906474B9}" srcId="{9B550377-B664-4787-9F81-4B43657BDF63}" destId="{2BB7A7C9-4585-465E-9707-7B9348EAFA02}" srcOrd="2" destOrd="0" parTransId="{FF6C7377-261A-4FF6-9E6D-F667023A9669}" sibTransId="{4C2B9C81-0CCE-4717-BD33-4108492E65A6}"/>
    <dgm:cxn modelId="{AFE6AFB1-AA1A-46CF-BED9-95F3CE1C8379}" type="presOf" srcId="{2513DE32-9949-49A2-9A3B-3CC6D80EAD73}" destId="{E29293C1-E060-4856-B9F3-820F4A4FAC47}" srcOrd="0" destOrd="1" presId="urn:microsoft.com/office/officeart/2005/8/layout/vList2"/>
    <dgm:cxn modelId="{6A4BF00C-B256-42D7-A7A3-6AEEE57A7B1D}" srcId="{EBF08785-7ADE-4AA6-806B-7C458031C94D}" destId="{55DC93EF-BD60-41CC-87CF-9B19DB1AEF4C}" srcOrd="1" destOrd="0" parTransId="{5F06C3EF-240E-4664-8692-9DE3042673CE}" sibTransId="{0017071B-96EB-4E78-B7BB-905AB0577CDF}"/>
    <dgm:cxn modelId="{E655FAE1-B52B-41E3-B11D-007F12205063}" type="presOf" srcId="{55DC93EF-BD60-41CC-87CF-9B19DB1AEF4C}" destId="{78F66A39-58A5-4424-8089-9918C24FB3F2}" srcOrd="0" destOrd="1" presId="urn:microsoft.com/office/officeart/2005/8/layout/vList2"/>
    <dgm:cxn modelId="{C1F89780-1524-4D84-923E-F10A7AB87805}" srcId="{9B550377-B664-4787-9F81-4B43657BDF63}" destId="{2513DE32-9949-49A2-9A3B-3CC6D80EAD73}" srcOrd="1" destOrd="0" parTransId="{E7DA1490-F8A8-43A5-B42D-A7C410B5AD59}" sibTransId="{ABA386D5-775B-4058-AA58-776505F141D4}"/>
    <dgm:cxn modelId="{A1E0B115-8009-40FC-AAD5-B4A195C82CE9}" srcId="{EBF08785-7ADE-4AA6-806B-7C458031C94D}" destId="{DE76DD87-DB3F-438E-8E7D-8747D1888DF3}" srcOrd="0" destOrd="0" parTransId="{0034AB2A-A3A0-4440-928D-924A85CD9763}" sibTransId="{1A829021-19B5-45E9-AA44-9D9D0E4BD672}"/>
    <dgm:cxn modelId="{2C8B632B-C593-4EB2-974B-E34C61508220}" srcId="{EBF08785-7ADE-4AA6-806B-7C458031C94D}" destId="{168886A8-339B-4103-B10E-C459033D5BAA}" srcOrd="2" destOrd="0" parTransId="{72C31261-A6B3-4004-A737-5E9A30A37836}" sibTransId="{E2D14B92-2DA2-486E-8576-65AA42D5815E}"/>
    <dgm:cxn modelId="{674B10A3-033B-4882-89FD-6ECF8D6B1BF4}" srcId="{41E882FE-16BF-4658-85AF-94E24B99B765}" destId="{EBF08785-7ADE-4AA6-806B-7C458031C94D}" srcOrd="1" destOrd="0" parTransId="{56567DDC-A497-43FF-A5EE-B902B531234B}" sibTransId="{340051B1-E1FE-4B9D-BD47-56CB6458FD50}"/>
    <dgm:cxn modelId="{8036AD93-E1E8-4BA7-9D2B-9F711D149D51}" type="presOf" srcId="{148058A1-D1D8-47CB-B802-4381A1CA5E95}" destId="{E29293C1-E060-4856-B9F3-820F4A4FAC47}" srcOrd="0" destOrd="0" presId="urn:microsoft.com/office/officeart/2005/8/layout/vList2"/>
    <dgm:cxn modelId="{3D159CFC-41B2-451E-8D42-175A2F93715D}" type="presOf" srcId="{EBF08785-7ADE-4AA6-806B-7C458031C94D}" destId="{541967C9-369F-4C0E-BAC2-3BCFD41BCAF7}" srcOrd="0" destOrd="0" presId="urn:microsoft.com/office/officeart/2005/8/layout/vList2"/>
    <dgm:cxn modelId="{75623F5F-6AFE-4E21-BE24-4A71F69D7713}" type="presOf" srcId="{DE76DD87-DB3F-438E-8E7D-8747D1888DF3}" destId="{78F66A39-58A5-4424-8089-9918C24FB3F2}" srcOrd="0" destOrd="0" presId="urn:microsoft.com/office/officeart/2005/8/layout/vList2"/>
    <dgm:cxn modelId="{0F3D440C-C943-414A-8D72-61E9067F9DB7}" type="presOf" srcId="{2BB7A7C9-4585-465E-9707-7B9348EAFA02}" destId="{E29293C1-E060-4856-B9F3-820F4A4FAC47}" srcOrd="0" destOrd="2" presId="urn:microsoft.com/office/officeart/2005/8/layout/vList2"/>
    <dgm:cxn modelId="{64F107D0-ACBD-4B7A-B3F8-77A12401DED9}" type="presOf" srcId="{9B550377-B664-4787-9F81-4B43657BDF63}" destId="{8FF4EC88-B31D-4465-9706-72CF9BEECA72}" srcOrd="0" destOrd="0" presId="urn:microsoft.com/office/officeart/2005/8/layout/vList2"/>
    <dgm:cxn modelId="{2FC8DF7A-0717-4712-A26A-BD09C175EA4B}" type="presOf" srcId="{168886A8-339B-4103-B10E-C459033D5BAA}" destId="{78F66A39-58A5-4424-8089-9918C24FB3F2}" srcOrd="0" destOrd="2" presId="urn:microsoft.com/office/officeart/2005/8/layout/vList2"/>
    <dgm:cxn modelId="{E87CEE5A-DF35-4C90-9DC1-6E3FACDA146E}" srcId="{41E882FE-16BF-4658-85AF-94E24B99B765}" destId="{9B550377-B664-4787-9F81-4B43657BDF63}" srcOrd="0" destOrd="0" parTransId="{9B350541-B0A5-4224-8F7F-2E90B41CAE20}" sibTransId="{D355943E-D1B2-4BF8-9628-1E49A38D1459}"/>
    <dgm:cxn modelId="{947139C1-CD2D-4505-B46C-99A218D9388A}" srcId="{9B550377-B664-4787-9F81-4B43657BDF63}" destId="{148058A1-D1D8-47CB-B802-4381A1CA5E95}" srcOrd="0" destOrd="0" parTransId="{34768A0E-ACFC-406C-8912-E69046D22872}" sibTransId="{02443EDC-896B-4D42-A4B4-E5A1E11D60A5}"/>
    <dgm:cxn modelId="{A782AEDB-0F45-4186-89A0-FF8274FFFF02}" type="presParOf" srcId="{95530BCF-23B7-47C0-BADA-5CF9B5FC7729}" destId="{8FF4EC88-B31D-4465-9706-72CF9BEECA72}" srcOrd="0" destOrd="0" presId="urn:microsoft.com/office/officeart/2005/8/layout/vList2"/>
    <dgm:cxn modelId="{E05C9CF4-E875-47FE-B999-A2087D256F3F}" type="presParOf" srcId="{95530BCF-23B7-47C0-BADA-5CF9B5FC7729}" destId="{E29293C1-E060-4856-B9F3-820F4A4FAC47}" srcOrd="1" destOrd="0" presId="urn:microsoft.com/office/officeart/2005/8/layout/vList2"/>
    <dgm:cxn modelId="{01094316-6135-4FC6-9345-81611873572F}" type="presParOf" srcId="{95530BCF-23B7-47C0-BADA-5CF9B5FC7729}" destId="{541967C9-369F-4C0E-BAC2-3BCFD41BCAF7}" srcOrd="2" destOrd="0" presId="urn:microsoft.com/office/officeart/2005/8/layout/vList2"/>
    <dgm:cxn modelId="{AEFCDFCA-99A9-4734-BBA0-58820D82DD37}" type="presParOf" srcId="{95530BCF-23B7-47C0-BADA-5CF9B5FC7729}" destId="{78F66A39-58A5-4424-8089-9918C24FB3F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A166D59-E0DF-4299-B953-B7C82208793D}" type="doc">
      <dgm:prSet loTypeId="urn:microsoft.com/office/officeart/2005/8/layout/matrix3" loCatId="matrix" qsTypeId="urn:microsoft.com/office/officeart/2005/8/quickstyle/3d2" qsCatId="3D" csTypeId="urn:microsoft.com/office/officeart/2005/8/colors/accent3_1" csCatId="accent3" phldr="1"/>
      <dgm:spPr/>
      <dgm:t>
        <a:bodyPr/>
        <a:lstStyle/>
        <a:p>
          <a:endParaRPr lang="es-AR"/>
        </a:p>
      </dgm:t>
    </dgm:pt>
    <dgm:pt modelId="{FF2C0B9C-126E-428E-A83C-A8C5DD81B156}">
      <dgm:prSet phldrT="[Texto]" custT="1"/>
      <dgm:spPr/>
      <dgm:t>
        <a:bodyPr/>
        <a:lstStyle/>
        <a:p>
          <a:r>
            <a:rPr lang="es-AR" sz="1800" dirty="0" smtClean="0"/>
            <a:t>La lectura de textos literarios permite la construcción de subjetividades flexibles y lúdicas </a:t>
          </a:r>
          <a:endParaRPr lang="es-AR" sz="1800" dirty="0"/>
        </a:p>
      </dgm:t>
    </dgm:pt>
    <dgm:pt modelId="{043B46CE-E5EE-49DD-8326-F07C7FE90E6B}" type="parTrans" cxnId="{E16990CA-E464-43B2-9A87-913B6FACEB39}">
      <dgm:prSet/>
      <dgm:spPr/>
      <dgm:t>
        <a:bodyPr/>
        <a:lstStyle/>
        <a:p>
          <a:endParaRPr lang="es-AR"/>
        </a:p>
      </dgm:t>
    </dgm:pt>
    <dgm:pt modelId="{982DE7C5-2D5A-4958-A7F1-0531FB2201D2}" type="sibTrans" cxnId="{E16990CA-E464-43B2-9A87-913B6FACEB39}">
      <dgm:prSet/>
      <dgm:spPr/>
      <dgm:t>
        <a:bodyPr/>
        <a:lstStyle/>
        <a:p>
          <a:endParaRPr lang="es-AR"/>
        </a:p>
      </dgm:t>
    </dgm:pt>
    <dgm:pt modelId="{E2A832DD-0966-4A66-9921-A207A62BDE39}">
      <dgm:prSet phldrT="[Texto]" custT="1"/>
      <dgm:spPr/>
      <dgm:t>
        <a:bodyPr/>
        <a:lstStyle/>
        <a:p>
          <a:r>
            <a:rPr lang="es-AR" sz="1800" dirty="0" smtClean="0"/>
            <a:t>Enriquece las formas de ver la realidad y favorece las habilidades lingüísticas y comunicacionales</a:t>
          </a:r>
          <a:endParaRPr lang="es-AR" sz="1800" dirty="0"/>
        </a:p>
      </dgm:t>
    </dgm:pt>
    <dgm:pt modelId="{FFEB392E-E753-4FD0-84B7-21AC7A49B1C4}" type="parTrans" cxnId="{08B969A3-D5F1-41F2-A972-5499BFFE2130}">
      <dgm:prSet/>
      <dgm:spPr/>
      <dgm:t>
        <a:bodyPr/>
        <a:lstStyle/>
        <a:p>
          <a:endParaRPr lang="es-AR"/>
        </a:p>
      </dgm:t>
    </dgm:pt>
    <dgm:pt modelId="{D2DBE059-09D9-4491-A533-D077216EAC26}" type="sibTrans" cxnId="{08B969A3-D5F1-41F2-A972-5499BFFE2130}">
      <dgm:prSet/>
      <dgm:spPr/>
      <dgm:t>
        <a:bodyPr/>
        <a:lstStyle/>
        <a:p>
          <a:endParaRPr lang="es-AR"/>
        </a:p>
      </dgm:t>
    </dgm:pt>
    <dgm:pt modelId="{0DDDFFCE-51D1-4CD1-8300-44263F9E0DAB}">
      <dgm:prSet phldrT="[Texto]" custT="1"/>
      <dgm:spPr/>
      <dgm:t>
        <a:bodyPr/>
        <a:lstStyle/>
        <a:p>
          <a:r>
            <a:rPr lang="es-AR" sz="1800" dirty="0" smtClean="0"/>
            <a:t>Apunta a formar un futuro docente lector -ciudadano crítico que se apropia de los bienes culturales disponibles. </a:t>
          </a:r>
          <a:endParaRPr lang="es-AR" sz="1800" dirty="0"/>
        </a:p>
      </dgm:t>
    </dgm:pt>
    <dgm:pt modelId="{F419326D-1919-45C2-8974-0BDB8C79D6B8}" type="parTrans" cxnId="{68A323F2-74E7-49B4-B1B6-B2D7DEDF1955}">
      <dgm:prSet/>
      <dgm:spPr/>
      <dgm:t>
        <a:bodyPr/>
        <a:lstStyle/>
        <a:p>
          <a:endParaRPr lang="es-AR"/>
        </a:p>
      </dgm:t>
    </dgm:pt>
    <dgm:pt modelId="{6679D9EC-F7C7-44EF-ADFD-15F0E4737534}" type="sibTrans" cxnId="{68A323F2-74E7-49B4-B1B6-B2D7DEDF1955}">
      <dgm:prSet/>
      <dgm:spPr/>
      <dgm:t>
        <a:bodyPr/>
        <a:lstStyle/>
        <a:p>
          <a:endParaRPr lang="es-AR"/>
        </a:p>
      </dgm:t>
    </dgm:pt>
    <dgm:pt modelId="{5FAC321D-2462-4960-9180-539FFA305A00}">
      <dgm:prSet/>
      <dgm:spPr/>
      <dgm:t>
        <a:bodyPr/>
        <a:lstStyle/>
        <a:p>
          <a:r>
            <a:rPr lang="es-AR" dirty="0" smtClean="0"/>
            <a:t>Las actividades de extensión que se planifican desde la </a:t>
          </a:r>
          <a:r>
            <a:rPr lang="es-AR" b="1" dirty="0" smtClean="0"/>
            <a:t>biblioteca</a:t>
          </a:r>
          <a:r>
            <a:rPr lang="es-AR" dirty="0" smtClean="0"/>
            <a:t> son una oportunidad para recuperar la experiencia</a:t>
          </a:r>
          <a:endParaRPr lang="es-AR" dirty="0"/>
        </a:p>
      </dgm:t>
    </dgm:pt>
    <dgm:pt modelId="{BF5E36A9-C7B2-4A57-8833-183E6BC2D6A2}" type="parTrans" cxnId="{86C9CF16-E765-42F6-8390-8A70CF42C857}">
      <dgm:prSet/>
      <dgm:spPr/>
      <dgm:t>
        <a:bodyPr/>
        <a:lstStyle/>
        <a:p>
          <a:endParaRPr lang="es-AR"/>
        </a:p>
      </dgm:t>
    </dgm:pt>
    <dgm:pt modelId="{036BD3F5-785C-40FF-9965-64B3E1E4FF25}" type="sibTrans" cxnId="{86C9CF16-E765-42F6-8390-8A70CF42C857}">
      <dgm:prSet/>
      <dgm:spPr/>
      <dgm:t>
        <a:bodyPr/>
        <a:lstStyle/>
        <a:p>
          <a:endParaRPr lang="es-AR"/>
        </a:p>
      </dgm:t>
    </dgm:pt>
    <dgm:pt modelId="{97A0D0B1-0FB3-443C-9A36-49C4A8A6712C}" type="pres">
      <dgm:prSet presAssocID="{8A166D59-E0DF-4299-B953-B7C82208793D}" presName="matrix" presStyleCnt="0">
        <dgm:presLayoutVars>
          <dgm:chMax val="1"/>
          <dgm:dir/>
          <dgm:resizeHandles val="exact"/>
        </dgm:presLayoutVars>
      </dgm:prSet>
      <dgm:spPr/>
      <dgm:t>
        <a:bodyPr/>
        <a:lstStyle/>
        <a:p>
          <a:endParaRPr lang="es-AR"/>
        </a:p>
      </dgm:t>
    </dgm:pt>
    <dgm:pt modelId="{28D75616-FAB3-4078-A3D6-D34BF765EE54}" type="pres">
      <dgm:prSet presAssocID="{8A166D59-E0DF-4299-B953-B7C82208793D}" presName="diamond" presStyleLbl="bgShp" presStyleIdx="0" presStyleCnt="1" custLinFactNeighborX="-368" custLinFactNeighborY="-1886"/>
      <dgm:spPr/>
      <dgm:t>
        <a:bodyPr/>
        <a:lstStyle/>
        <a:p>
          <a:endParaRPr lang="es-AR"/>
        </a:p>
      </dgm:t>
    </dgm:pt>
    <dgm:pt modelId="{83CF678D-874F-4E1D-A6EF-9F6A1C7FFE86}" type="pres">
      <dgm:prSet presAssocID="{8A166D59-E0DF-4299-B953-B7C82208793D}" presName="quad1" presStyleLbl="node1" presStyleIdx="0" presStyleCnt="4">
        <dgm:presLayoutVars>
          <dgm:chMax val="0"/>
          <dgm:chPref val="0"/>
          <dgm:bulletEnabled val="1"/>
        </dgm:presLayoutVars>
      </dgm:prSet>
      <dgm:spPr/>
      <dgm:t>
        <a:bodyPr/>
        <a:lstStyle/>
        <a:p>
          <a:endParaRPr lang="es-AR"/>
        </a:p>
      </dgm:t>
    </dgm:pt>
    <dgm:pt modelId="{01DD0D46-C37A-4E43-B9B7-A284D63CB1B2}" type="pres">
      <dgm:prSet presAssocID="{8A166D59-E0DF-4299-B953-B7C82208793D}" presName="quad2" presStyleLbl="node1" presStyleIdx="1" presStyleCnt="4">
        <dgm:presLayoutVars>
          <dgm:chMax val="0"/>
          <dgm:chPref val="0"/>
          <dgm:bulletEnabled val="1"/>
        </dgm:presLayoutVars>
      </dgm:prSet>
      <dgm:spPr/>
      <dgm:t>
        <a:bodyPr/>
        <a:lstStyle/>
        <a:p>
          <a:endParaRPr lang="es-AR"/>
        </a:p>
      </dgm:t>
    </dgm:pt>
    <dgm:pt modelId="{6C5B8113-4AF3-4CFD-B845-CCAFB4FE024A}" type="pres">
      <dgm:prSet presAssocID="{8A166D59-E0DF-4299-B953-B7C82208793D}" presName="quad3" presStyleLbl="node1" presStyleIdx="2" presStyleCnt="4">
        <dgm:presLayoutVars>
          <dgm:chMax val="0"/>
          <dgm:chPref val="0"/>
          <dgm:bulletEnabled val="1"/>
        </dgm:presLayoutVars>
      </dgm:prSet>
      <dgm:spPr/>
      <dgm:t>
        <a:bodyPr/>
        <a:lstStyle/>
        <a:p>
          <a:endParaRPr lang="es-AR"/>
        </a:p>
      </dgm:t>
    </dgm:pt>
    <dgm:pt modelId="{D52F1571-DB94-4269-8690-A519F4EEF0AE}" type="pres">
      <dgm:prSet presAssocID="{8A166D59-E0DF-4299-B953-B7C82208793D}" presName="quad4" presStyleLbl="node1" presStyleIdx="3" presStyleCnt="4" custScaleX="112883" custScaleY="98834">
        <dgm:presLayoutVars>
          <dgm:chMax val="0"/>
          <dgm:chPref val="0"/>
          <dgm:bulletEnabled val="1"/>
        </dgm:presLayoutVars>
      </dgm:prSet>
      <dgm:spPr/>
      <dgm:t>
        <a:bodyPr/>
        <a:lstStyle/>
        <a:p>
          <a:endParaRPr lang="es-AR"/>
        </a:p>
      </dgm:t>
    </dgm:pt>
  </dgm:ptLst>
  <dgm:cxnLst>
    <dgm:cxn modelId="{FA3C7C83-DF57-4A4D-832A-4734417C7CD2}" type="presOf" srcId="{5FAC321D-2462-4960-9180-539FFA305A00}" destId="{D52F1571-DB94-4269-8690-A519F4EEF0AE}" srcOrd="0" destOrd="0" presId="urn:microsoft.com/office/officeart/2005/8/layout/matrix3"/>
    <dgm:cxn modelId="{D848BD53-2EFE-4B72-81B2-93A9F41542CD}" type="presOf" srcId="{8A166D59-E0DF-4299-B953-B7C82208793D}" destId="{97A0D0B1-0FB3-443C-9A36-49C4A8A6712C}" srcOrd="0" destOrd="0" presId="urn:microsoft.com/office/officeart/2005/8/layout/matrix3"/>
    <dgm:cxn modelId="{DAE2E052-1433-4956-A189-91E4FE59BCED}" type="presOf" srcId="{0DDDFFCE-51D1-4CD1-8300-44263F9E0DAB}" destId="{6C5B8113-4AF3-4CFD-B845-CCAFB4FE024A}" srcOrd="0" destOrd="0" presId="urn:microsoft.com/office/officeart/2005/8/layout/matrix3"/>
    <dgm:cxn modelId="{08B969A3-D5F1-41F2-A972-5499BFFE2130}" srcId="{8A166D59-E0DF-4299-B953-B7C82208793D}" destId="{E2A832DD-0966-4A66-9921-A207A62BDE39}" srcOrd="1" destOrd="0" parTransId="{FFEB392E-E753-4FD0-84B7-21AC7A49B1C4}" sibTransId="{D2DBE059-09D9-4491-A533-D077216EAC26}"/>
    <dgm:cxn modelId="{68A323F2-74E7-49B4-B1B6-B2D7DEDF1955}" srcId="{8A166D59-E0DF-4299-B953-B7C82208793D}" destId="{0DDDFFCE-51D1-4CD1-8300-44263F9E0DAB}" srcOrd="2" destOrd="0" parTransId="{F419326D-1919-45C2-8974-0BDB8C79D6B8}" sibTransId="{6679D9EC-F7C7-44EF-ADFD-15F0E4737534}"/>
    <dgm:cxn modelId="{5AA34A53-F7CA-4FA8-BE94-E7AF28E8BBF3}" type="presOf" srcId="{FF2C0B9C-126E-428E-A83C-A8C5DD81B156}" destId="{83CF678D-874F-4E1D-A6EF-9F6A1C7FFE86}" srcOrd="0" destOrd="0" presId="urn:microsoft.com/office/officeart/2005/8/layout/matrix3"/>
    <dgm:cxn modelId="{86C9CF16-E765-42F6-8390-8A70CF42C857}" srcId="{8A166D59-E0DF-4299-B953-B7C82208793D}" destId="{5FAC321D-2462-4960-9180-539FFA305A00}" srcOrd="3" destOrd="0" parTransId="{BF5E36A9-C7B2-4A57-8833-183E6BC2D6A2}" sibTransId="{036BD3F5-785C-40FF-9965-64B3E1E4FF25}"/>
    <dgm:cxn modelId="{CD0D4F18-2330-4BEE-A8CC-AF28BAC323C1}" type="presOf" srcId="{E2A832DD-0966-4A66-9921-A207A62BDE39}" destId="{01DD0D46-C37A-4E43-B9B7-A284D63CB1B2}" srcOrd="0" destOrd="0" presId="urn:microsoft.com/office/officeart/2005/8/layout/matrix3"/>
    <dgm:cxn modelId="{E16990CA-E464-43B2-9A87-913B6FACEB39}" srcId="{8A166D59-E0DF-4299-B953-B7C82208793D}" destId="{FF2C0B9C-126E-428E-A83C-A8C5DD81B156}" srcOrd="0" destOrd="0" parTransId="{043B46CE-E5EE-49DD-8326-F07C7FE90E6B}" sibTransId="{982DE7C5-2D5A-4958-A7F1-0531FB2201D2}"/>
    <dgm:cxn modelId="{78C5B4BD-25C3-4393-B194-409A8BA92E4C}" type="presParOf" srcId="{97A0D0B1-0FB3-443C-9A36-49C4A8A6712C}" destId="{28D75616-FAB3-4078-A3D6-D34BF765EE54}" srcOrd="0" destOrd="0" presId="urn:microsoft.com/office/officeart/2005/8/layout/matrix3"/>
    <dgm:cxn modelId="{074BB393-A4F1-49D9-9A0E-A52E06E8FED8}" type="presParOf" srcId="{97A0D0B1-0FB3-443C-9A36-49C4A8A6712C}" destId="{83CF678D-874F-4E1D-A6EF-9F6A1C7FFE86}" srcOrd="1" destOrd="0" presId="urn:microsoft.com/office/officeart/2005/8/layout/matrix3"/>
    <dgm:cxn modelId="{D1616DF8-4EF2-494B-A732-90439F3EC50E}" type="presParOf" srcId="{97A0D0B1-0FB3-443C-9A36-49C4A8A6712C}" destId="{01DD0D46-C37A-4E43-B9B7-A284D63CB1B2}" srcOrd="2" destOrd="0" presId="urn:microsoft.com/office/officeart/2005/8/layout/matrix3"/>
    <dgm:cxn modelId="{EA1CCCEF-742D-4A1D-B358-44D7E73A9C93}" type="presParOf" srcId="{97A0D0B1-0FB3-443C-9A36-49C4A8A6712C}" destId="{6C5B8113-4AF3-4CFD-B845-CCAFB4FE024A}" srcOrd="3" destOrd="0" presId="urn:microsoft.com/office/officeart/2005/8/layout/matrix3"/>
    <dgm:cxn modelId="{E8286DE0-22A5-4F05-B0CD-41FA9E6AE576}" type="presParOf" srcId="{97A0D0B1-0FB3-443C-9A36-49C4A8A6712C}" destId="{D52F1571-DB94-4269-8690-A519F4EEF0A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1E882FE-16BF-4658-85AF-94E24B99B765}" type="doc">
      <dgm:prSet loTypeId="urn:microsoft.com/office/officeart/2005/8/layout/vList2" loCatId="list" qsTypeId="urn:microsoft.com/office/officeart/2005/8/quickstyle/3d3" qsCatId="3D" csTypeId="urn:microsoft.com/office/officeart/2005/8/colors/accent3_3" csCatId="accent3" phldr="1"/>
      <dgm:spPr/>
      <dgm:t>
        <a:bodyPr/>
        <a:lstStyle/>
        <a:p>
          <a:endParaRPr lang="es-AR"/>
        </a:p>
      </dgm:t>
    </dgm:pt>
    <dgm:pt modelId="{9B550377-B664-4787-9F81-4B43657BDF63}">
      <dgm:prSet phldrT="[Texto]" custT="1"/>
      <dgm:spPr/>
      <dgm:t>
        <a:bodyPr/>
        <a:lstStyle/>
        <a:p>
          <a:r>
            <a:rPr lang="es-AR" sz="1800" b="1" dirty="0" smtClean="0"/>
            <a:t>Problematización sobre la temática experiencias literarias y biblioteca</a:t>
          </a:r>
          <a:r>
            <a:rPr lang="es-AR" sz="1800" dirty="0" smtClean="0"/>
            <a:t>: su sentido en la formación docente. Para generar un debate sobre:</a:t>
          </a:r>
          <a:endParaRPr lang="es-AR" sz="1800" dirty="0"/>
        </a:p>
      </dgm:t>
    </dgm:pt>
    <dgm:pt modelId="{9B350541-B0A5-4224-8F7F-2E90B41CAE20}" type="parTrans" cxnId="{E87CEE5A-DF35-4C90-9DC1-6E3FACDA146E}">
      <dgm:prSet/>
      <dgm:spPr/>
      <dgm:t>
        <a:bodyPr/>
        <a:lstStyle/>
        <a:p>
          <a:endParaRPr lang="es-AR"/>
        </a:p>
      </dgm:t>
    </dgm:pt>
    <dgm:pt modelId="{D355943E-D1B2-4BF8-9628-1E49A38D1459}" type="sibTrans" cxnId="{E87CEE5A-DF35-4C90-9DC1-6E3FACDA146E}">
      <dgm:prSet/>
      <dgm:spPr/>
      <dgm:t>
        <a:bodyPr/>
        <a:lstStyle/>
        <a:p>
          <a:endParaRPr lang="es-AR"/>
        </a:p>
      </dgm:t>
    </dgm:pt>
    <dgm:pt modelId="{55DC93EF-BD60-41CC-87CF-9B19DB1AEF4C}">
      <dgm:prSet phldrT="[Texto]" custT="1"/>
      <dgm:spPr/>
      <dgm:t>
        <a:bodyPr/>
        <a:lstStyle/>
        <a:p>
          <a:r>
            <a:rPr lang="es-AR" sz="1800" dirty="0" smtClean="0"/>
            <a:t>Realizar en forma conjunta un Plan de Trabajo que incluya el diseño y desarrollo de talleres literarios, de lectura y escritura creativa, encuentros con autores y/o narradores, con participación de los niveles para los que se forma y la comunidad</a:t>
          </a:r>
          <a:r>
            <a:rPr lang="es-AR" sz="2000" dirty="0" smtClean="0"/>
            <a:t>.</a:t>
          </a:r>
          <a:endParaRPr lang="es-AR" sz="2000" b="1" dirty="0"/>
        </a:p>
      </dgm:t>
    </dgm:pt>
    <dgm:pt modelId="{5F06C3EF-240E-4664-8692-9DE3042673CE}" type="parTrans" cxnId="{6A4BF00C-B256-42D7-A7A3-6AEEE57A7B1D}">
      <dgm:prSet/>
      <dgm:spPr/>
      <dgm:t>
        <a:bodyPr/>
        <a:lstStyle/>
        <a:p>
          <a:endParaRPr lang="es-AR"/>
        </a:p>
      </dgm:t>
    </dgm:pt>
    <dgm:pt modelId="{0017071B-96EB-4E78-B7BB-905AB0577CDF}" type="sibTrans" cxnId="{6A4BF00C-B256-42D7-A7A3-6AEEE57A7B1D}">
      <dgm:prSet/>
      <dgm:spPr/>
      <dgm:t>
        <a:bodyPr/>
        <a:lstStyle/>
        <a:p>
          <a:endParaRPr lang="es-AR"/>
        </a:p>
      </dgm:t>
    </dgm:pt>
    <dgm:pt modelId="{DE76DD87-DB3F-438E-8E7D-8747D1888DF3}">
      <dgm:prSet phldrT="[Texto]" custT="1"/>
      <dgm:spPr/>
      <dgm:t>
        <a:bodyPr/>
        <a:lstStyle/>
        <a:p>
          <a:r>
            <a:rPr lang="es-AR" sz="1800" dirty="0" smtClean="0"/>
            <a:t>Conformar grupos de reflexión con estudiantes y profesores de los distintos campos y disciplinas en los que se analice la propuesta actual de la biblioteca y se diseñen propuestas que permitan un acercamiento de los estudiantes a la biblioteca</a:t>
          </a:r>
          <a:endParaRPr lang="es-AR" sz="1800" b="1" dirty="0"/>
        </a:p>
      </dgm:t>
    </dgm:pt>
    <dgm:pt modelId="{0034AB2A-A3A0-4440-928D-924A85CD9763}" type="parTrans" cxnId="{A1E0B115-8009-40FC-AAD5-B4A195C82CE9}">
      <dgm:prSet/>
      <dgm:spPr/>
      <dgm:t>
        <a:bodyPr/>
        <a:lstStyle/>
        <a:p>
          <a:endParaRPr lang="es-AR"/>
        </a:p>
      </dgm:t>
    </dgm:pt>
    <dgm:pt modelId="{1A829021-19B5-45E9-AA44-9D9D0E4BD672}" type="sibTrans" cxnId="{A1E0B115-8009-40FC-AAD5-B4A195C82CE9}">
      <dgm:prSet/>
      <dgm:spPr/>
      <dgm:t>
        <a:bodyPr/>
        <a:lstStyle/>
        <a:p>
          <a:endParaRPr lang="es-AR"/>
        </a:p>
      </dgm:t>
    </dgm:pt>
    <dgm:pt modelId="{148058A1-D1D8-47CB-B802-4381A1CA5E95}">
      <dgm:prSet phldrT="[Texto]" custT="1"/>
      <dgm:spPr/>
      <dgm:t>
        <a:bodyPr/>
        <a:lstStyle/>
        <a:p>
          <a:r>
            <a:rPr lang="es-AR" sz="1800" dirty="0" smtClean="0"/>
            <a:t>La incidencia de la experiencia de la lectura literaria en la construcción de la subjetividad </a:t>
          </a:r>
          <a:endParaRPr lang="es-AR" sz="2000" b="1" dirty="0"/>
        </a:p>
      </dgm:t>
    </dgm:pt>
    <dgm:pt modelId="{34768A0E-ACFC-406C-8912-E69046D22872}" type="parTrans" cxnId="{947139C1-CD2D-4505-B46C-99A218D9388A}">
      <dgm:prSet/>
      <dgm:spPr/>
      <dgm:t>
        <a:bodyPr/>
        <a:lstStyle/>
        <a:p>
          <a:endParaRPr lang="es-AR"/>
        </a:p>
      </dgm:t>
    </dgm:pt>
    <dgm:pt modelId="{02443EDC-896B-4D42-A4B4-E5A1E11D60A5}" type="sibTrans" cxnId="{947139C1-CD2D-4505-B46C-99A218D9388A}">
      <dgm:prSet/>
      <dgm:spPr/>
      <dgm:t>
        <a:bodyPr/>
        <a:lstStyle/>
        <a:p>
          <a:endParaRPr lang="es-AR"/>
        </a:p>
      </dgm:t>
    </dgm:pt>
    <dgm:pt modelId="{EFBBC3C9-B5A5-4D9B-B52A-5C46067D20EB}">
      <dgm:prSet custT="1"/>
      <dgm:spPr/>
      <dgm:t>
        <a:bodyPr/>
        <a:lstStyle/>
        <a:p>
          <a:r>
            <a:rPr lang="es-AR" sz="1800" dirty="0" smtClean="0"/>
            <a:t>La necesidad de orientación y acompañamiento a los estudiantes por parte del bibliotecario/docente para acercarse a textos pertinentes y plantear claves de lectura. </a:t>
          </a:r>
          <a:endParaRPr lang="es-AR" sz="1800" dirty="0"/>
        </a:p>
      </dgm:t>
    </dgm:pt>
    <dgm:pt modelId="{9A54867B-CAAA-4825-9461-D70EA5DBC989}" type="parTrans" cxnId="{5B6312DF-9718-4E1B-9DA7-EE116E0A37A5}">
      <dgm:prSet/>
      <dgm:spPr/>
      <dgm:t>
        <a:bodyPr/>
        <a:lstStyle/>
        <a:p>
          <a:endParaRPr lang="es-AR"/>
        </a:p>
      </dgm:t>
    </dgm:pt>
    <dgm:pt modelId="{53F25938-22F8-44FB-89B4-62D407D35DAC}" type="sibTrans" cxnId="{5B6312DF-9718-4E1B-9DA7-EE116E0A37A5}">
      <dgm:prSet/>
      <dgm:spPr/>
      <dgm:t>
        <a:bodyPr/>
        <a:lstStyle/>
        <a:p>
          <a:endParaRPr lang="es-AR"/>
        </a:p>
      </dgm:t>
    </dgm:pt>
    <dgm:pt modelId="{5CE5E82F-E00D-46FF-9C61-FC500D3880D6}">
      <dgm:prSet custT="1"/>
      <dgm:spPr/>
      <dgm:t>
        <a:bodyPr/>
        <a:lstStyle/>
        <a:p>
          <a:endParaRPr lang="es-AR" sz="2000" dirty="0"/>
        </a:p>
      </dgm:t>
    </dgm:pt>
    <dgm:pt modelId="{01C738F4-89BA-4351-90D9-AB8F08839AFE}" type="parTrans" cxnId="{B6BC8117-FBF2-4780-9D6B-0D0F3BBF1A74}">
      <dgm:prSet/>
      <dgm:spPr/>
      <dgm:t>
        <a:bodyPr/>
        <a:lstStyle/>
        <a:p>
          <a:endParaRPr lang="es-AR"/>
        </a:p>
      </dgm:t>
    </dgm:pt>
    <dgm:pt modelId="{33EE56A4-2B36-41DC-B442-1E9E2D493174}" type="sibTrans" cxnId="{B6BC8117-FBF2-4780-9D6B-0D0F3BBF1A74}">
      <dgm:prSet/>
      <dgm:spPr/>
      <dgm:t>
        <a:bodyPr/>
        <a:lstStyle/>
        <a:p>
          <a:endParaRPr lang="es-AR"/>
        </a:p>
      </dgm:t>
    </dgm:pt>
    <dgm:pt modelId="{75BED396-AE70-465B-8B32-12F136965142}">
      <dgm:prSet phldrT="[Texto]" custT="1"/>
      <dgm:spPr/>
      <dgm:t>
        <a:bodyPr/>
        <a:lstStyle/>
        <a:p>
          <a:endParaRPr lang="es-AR" sz="2000" b="1" dirty="0"/>
        </a:p>
      </dgm:t>
    </dgm:pt>
    <dgm:pt modelId="{B58DBDC8-EC02-4237-9FC4-B70D790D444B}" type="parTrans" cxnId="{6F7B6F8E-456C-4A25-9653-E7C4B9DA9BA1}">
      <dgm:prSet/>
      <dgm:spPr/>
      <dgm:t>
        <a:bodyPr/>
        <a:lstStyle/>
        <a:p>
          <a:endParaRPr lang="es-AR"/>
        </a:p>
      </dgm:t>
    </dgm:pt>
    <dgm:pt modelId="{8DECBC88-2733-462C-A870-73D468FA5310}" type="sibTrans" cxnId="{6F7B6F8E-456C-4A25-9653-E7C4B9DA9BA1}">
      <dgm:prSet/>
      <dgm:spPr/>
      <dgm:t>
        <a:bodyPr/>
        <a:lstStyle/>
        <a:p>
          <a:endParaRPr lang="es-AR"/>
        </a:p>
      </dgm:t>
    </dgm:pt>
    <dgm:pt modelId="{A0E4BEA4-158D-4B0B-B0DE-89B098A81F6A}">
      <dgm:prSet phldrT="[Texto]" custT="1"/>
      <dgm:spPr/>
      <dgm:t>
        <a:bodyPr/>
        <a:lstStyle/>
        <a:p>
          <a:endParaRPr lang="es-AR" sz="2000" b="1" dirty="0"/>
        </a:p>
      </dgm:t>
    </dgm:pt>
    <dgm:pt modelId="{7F302DF7-6F2C-4ED6-B526-C54121896C52}" type="parTrans" cxnId="{420C8DD8-8846-4A95-AA48-1B11D9E98F6B}">
      <dgm:prSet/>
      <dgm:spPr/>
      <dgm:t>
        <a:bodyPr/>
        <a:lstStyle/>
        <a:p>
          <a:endParaRPr lang="es-AR"/>
        </a:p>
      </dgm:t>
    </dgm:pt>
    <dgm:pt modelId="{B628B35D-5720-4B48-A646-E93A7BEAD13E}" type="sibTrans" cxnId="{420C8DD8-8846-4A95-AA48-1B11D9E98F6B}">
      <dgm:prSet/>
      <dgm:spPr/>
      <dgm:t>
        <a:bodyPr/>
        <a:lstStyle/>
        <a:p>
          <a:endParaRPr lang="es-AR"/>
        </a:p>
      </dgm:t>
    </dgm:pt>
    <dgm:pt modelId="{95530BCF-23B7-47C0-BADA-5CF9B5FC7729}" type="pres">
      <dgm:prSet presAssocID="{41E882FE-16BF-4658-85AF-94E24B99B765}" presName="linear" presStyleCnt="0">
        <dgm:presLayoutVars>
          <dgm:animLvl val="lvl"/>
          <dgm:resizeHandles val="exact"/>
        </dgm:presLayoutVars>
      </dgm:prSet>
      <dgm:spPr/>
      <dgm:t>
        <a:bodyPr/>
        <a:lstStyle/>
        <a:p>
          <a:endParaRPr lang="es-AR"/>
        </a:p>
      </dgm:t>
    </dgm:pt>
    <dgm:pt modelId="{8FF4EC88-B31D-4465-9706-72CF9BEECA72}" type="pres">
      <dgm:prSet presAssocID="{9B550377-B664-4787-9F81-4B43657BDF63}" presName="parentText" presStyleLbl="node1" presStyleIdx="0" presStyleCnt="2" custScaleY="102245" custLinFactNeighborY="9951">
        <dgm:presLayoutVars>
          <dgm:chMax val="0"/>
          <dgm:bulletEnabled val="1"/>
        </dgm:presLayoutVars>
      </dgm:prSet>
      <dgm:spPr/>
      <dgm:t>
        <a:bodyPr/>
        <a:lstStyle/>
        <a:p>
          <a:endParaRPr lang="es-AR"/>
        </a:p>
      </dgm:t>
    </dgm:pt>
    <dgm:pt modelId="{E29293C1-E060-4856-B9F3-820F4A4FAC47}" type="pres">
      <dgm:prSet presAssocID="{9B550377-B664-4787-9F81-4B43657BDF63}" presName="childText" presStyleLbl="revTx" presStyleIdx="0" presStyleCnt="2">
        <dgm:presLayoutVars>
          <dgm:bulletEnabled val="1"/>
        </dgm:presLayoutVars>
      </dgm:prSet>
      <dgm:spPr/>
      <dgm:t>
        <a:bodyPr/>
        <a:lstStyle/>
        <a:p>
          <a:endParaRPr lang="es-AR"/>
        </a:p>
      </dgm:t>
    </dgm:pt>
    <dgm:pt modelId="{8B6BCE08-BDE7-44FE-9A38-CF108648629B}" type="pres">
      <dgm:prSet presAssocID="{DE76DD87-DB3F-438E-8E7D-8747D1888DF3}" presName="parentText" presStyleLbl="node1" presStyleIdx="1" presStyleCnt="2" custScaleY="134836" custLinFactNeighborY="-14520">
        <dgm:presLayoutVars>
          <dgm:chMax val="0"/>
          <dgm:bulletEnabled val="1"/>
        </dgm:presLayoutVars>
      </dgm:prSet>
      <dgm:spPr/>
      <dgm:t>
        <a:bodyPr/>
        <a:lstStyle/>
        <a:p>
          <a:endParaRPr lang="es-AR"/>
        </a:p>
      </dgm:t>
    </dgm:pt>
    <dgm:pt modelId="{95CF1904-0C4E-49DC-B32E-833F87532668}" type="pres">
      <dgm:prSet presAssocID="{DE76DD87-DB3F-438E-8E7D-8747D1888DF3}" presName="childText" presStyleLbl="revTx" presStyleIdx="1" presStyleCnt="2" custLinFactNeighborY="-32283">
        <dgm:presLayoutVars>
          <dgm:bulletEnabled val="1"/>
        </dgm:presLayoutVars>
      </dgm:prSet>
      <dgm:spPr/>
      <dgm:t>
        <a:bodyPr/>
        <a:lstStyle/>
        <a:p>
          <a:endParaRPr lang="es-AR"/>
        </a:p>
      </dgm:t>
    </dgm:pt>
  </dgm:ptLst>
  <dgm:cxnLst>
    <dgm:cxn modelId="{E9EF0ECF-4FA3-4ECB-BBAA-41127CF5EA61}" type="presOf" srcId="{41E882FE-16BF-4658-85AF-94E24B99B765}" destId="{95530BCF-23B7-47C0-BADA-5CF9B5FC7729}" srcOrd="0" destOrd="0" presId="urn:microsoft.com/office/officeart/2005/8/layout/vList2"/>
    <dgm:cxn modelId="{40D7E720-7FBE-42D2-8414-262037B075A7}" type="presOf" srcId="{EFBBC3C9-B5A5-4D9B-B52A-5C46067D20EB}" destId="{E29293C1-E060-4856-B9F3-820F4A4FAC47}" srcOrd="0" destOrd="2" presId="urn:microsoft.com/office/officeart/2005/8/layout/vList2"/>
    <dgm:cxn modelId="{A1E0B115-8009-40FC-AAD5-B4A195C82CE9}" srcId="{41E882FE-16BF-4658-85AF-94E24B99B765}" destId="{DE76DD87-DB3F-438E-8E7D-8747D1888DF3}" srcOrd="1" destOrd="0" parTransId="{0034AB2A-A3A0-4440-928D-924A85CD9763}" sibTransId="{1A829021-19B5-45E9-AA44-9D9D0E4BD672}"/>
    <dgm:cxn modelId="{B6BC8117-FBF2-4780-9D6B-0D0F3BBF1A74}" srcId="{9B550377-B664-4787-9F81-4B43657BDF63}" destId="{5CE5E82F-E00D-46FF-9C61-FC500D3880D6}" srcOrd="3" destOrd="0" parTransId="{01C738F4-89BA-4351-90D9-AB8F08839AFE}" sibTransId="{33EE56A4-2B36-41DC-B442-1E9E2D493174}"/>
    <dgm:cxn modelId="{E9A795FE-5AA2-483C-8A6F-71DA1BC647B2}" type="presOf" srcId="{DE76DD87-DB3F-438E-8E7D-8747D1888DF3}" destId="{8B6BCE08-BDE7-44FE-9A38-CF108648629B}" srcOrd="0" destOrd="0" presId="urn:microsoft.com/office/officeart/2005/8/layout/vList2"/>
    <dgm:cxn modelId="{91023EFC-D591-49CB-A8D1-6F97BD38DDFF}" type="presOf" srcId="{5CE5E82F-E00D-46FF-9C61-FC500D3880D6}" destId="{E29293C1-E060-4856-B9F3-820F4A4FAC47}" srcOrd="0" destOrd="3" presId="urn:microsoft.com/office/officeart/2005/8/layout/vList2"/>
    <dgm:cxn modelId="{30E984C6-015B-4937-AD48-B368E3664305}" type="presOf" srcId="{148058A1-D1D8-47CB-B802-4381A1CA5E95}" destId="{E29293C1-E060-4856-B9F3-820F4A4FAC47}" srcOrd="0" destOrd="1" presId="urn:microsoft.com/office/officeart/2005/8/layout/vList2"/>
    <dgm:cxn modelId="{420C8DD8-8846-4A95-AA48-1B11D9E98F6B}" srcId="{DE76DD87-DB3F-438E-8E7D-8747D1888DF3}" destId="{A0E4BEA4-158D-4B0B-B0DE-89B098A81F6A}" srcOrd="0" destOrd="0" parTransId="{7F302DF7-6F2C-4ED6-B526-C54121896C52}" sibTransId="{B628B35D-5720-4B48-A646-E93A7BEAD13E}"/>
    <dgm:cxn modelId="{6A4BF00C-B256-42D7-A7A3-6AEEE57A7B1D}" srcId="{DE76DD87-DB3F-438E-8E7D-8747D1888DF3}" destId="{55DC93EF-BD60-41CC-87CF-9B19DB1AEF4C}" srcOrd="1" destOrd="0" parTransId="{5F06C3EF-240E-4664-8692-9DE3042673CE}" sibTransId="{0017071B-96EB-4E78-B7BB-905AB0577CDF}"/>
    <dgm:cxn modelId="{E87CEE5A-DF35-4C90-9DC1-6E3FACDA146E}" srcId="{41E882FE-16BF-4658-85AF-94E24B99B765}" destId="{9B550377-B664-4787-9F81-4B43657BDF63}" srcOrd="0" destOrd="0" parTransId="{9B350541-B0A5-4224-8F7F-2E90B41CAE20}" sibTransId="{D355943E-D1B2-4BF8-9628-1E49A38D1459}"/>
    <dgm:cxn modelId="{FD669731-A2EF-4411-9BBD-8D83B497818C}" type="presOf" srcId="{9B550377-B664-4787-9F81-4B43657BDF63}" destId="{8FF4EC88-B31D-4465-9706-72CF9BEECA72}" srcOrd="0" destOrd="0" presId="urn:microsoft.com/office/officeart/2005/8/layout/vList2"/>
    <dgm:cxn modelId="{5B6312DF-9718-4E1B-9DA7-EE116E0A37A5}" srcId="{9B550377-B664-4787-9F81-4B43657BDF63}" destId="{EFBBC3C9-B5A5-4D9B-B52A-5C46067D20EB}" srcOrd="2" destOrd="0" parTransId="{9A54867B-CAAA-4825-9461-D70EA5DBC989}" sibTransId="{53F25938-22F8-44FB-89B4-62D407D35DAC}"/>
    <dgm:cxn modelId="{DA7175DD-4D21-419A-8DFA-E3E7751E10D4}" type="presOf" srcId="{A0E4BEA4-158D-4B0B-B0DE-89B098A81F6A}" destId="{95CF1904-0C4E-49DC-B32E-833F87532668}" srcOrd="0" destOrd="0" presId="urn:microsoft.com/office/officeart/2005/8/layout/vList2"/>
    <dgm:cxn modelId="{DB511C8A-5213-4890-85C5-32BBA41428D7}" type="presOf" srcId="{75BED396-AE70-465B-8B32-12F136965142}" destId="{E29293C1-E060-4856-B9F3-820F4A4FAC47}" srcOrd="0" destOrd="0" presId="urn:microsoft.com/office/officeart/2005/8/layout/vList2"/>
    <dgm:cxn modelId="{9942D428-2BC4-4F59-94B6-089248B240B5}" type="presOf" srcId="{55DC93EF-BD60-41CC-87CF-9B19DB1AEF4C}" destId="{95CF1904-0C4E-49DC-B32E-833F87532668}" srcOrd="0" destOrd="1" presId="urn:microsoft.com/office/officeart/2005/8/layout/vList2"/>
    <dgm:cxn modelId="{947139C1-CD2D-4505-B46C-99A218D9388A}" srcId="{9B550377-B664-4787-9F81-4B43657BDF63}" destId="{148058A1-D1D8-47CB-B802-4381A1CA5E95}" srcOrd="1" destOrd="0" parTransId="{34768A0E-ACFC-406C-8912-E69046D22872}" sibTransId="{02443EDC-896B-4D42-A4B4-E5A1E11D60A5}"/>
    <dgm:cxn modelId="{6F7B6F8E-456C-4A25-9653-E7C4B9DA9BA1}" srcId="{9B550377-B664-4787-9F81-4B43657BDF63}" destId="{75BED396-AE70-465B-8B32-12F136965142}" srcOrd="0" destOrd="0" parTransId="{B58DBDC8-EC02-4237-9FC4-B70D790D444B}" sibTransId="{8DECBC88-2733-462C-A870-73D468FA5310}"/>
    <dgm:cxn modelId="{51C0C1F7-49BB-4B74-810A-8752F358E42D}" type="presParOf" srcId="{95530BCF-23B7-47C0-BADA-5CF9B5FC7729}" destId="{8FF4EC88-B31D-4465-9706-72CF9BEECA72}" srcOrd="0" destOrd="0" presId="urn:microsoft.com/office/officeart/2005/8/layout/vList2"/>
    <dgm:cxn modelId="{BF2D840F-D62D-4A10-B77A-6630F3EE0937}" type="presParOf" srcId="{95530BCF-23B7-47C0-BADA-5CF9B5FC7729}" destId="{E29293C1-E060-4856-B9F3-820F4A4FAC47}" srcOrd="1" destOrd="0" presId="urn:microsoft.com/office/officeart/2005/8/layout/vList2"/>
    <dgm:cxn modelId="{F41B7369-B7F4-423A-8841-28E87533AC50}" type="presParOf" srcId="{95530BCF-23B7-47C0-BADA-5CF9B5FC7729}" destId="{8B6BCE08-BDE7-44FE-9A38-CF108648629B}" srcOrd="2" destOrd="0" presId="urn:microsoft.com/office/officeart/2005/8/layout/vList2"/>
    <dgm:cxn modelId="{67072617-52C0-4CF2-9152-3B55FAA56B12}" type="presParOf" srcId="{95530BCF-23B7-47C0-BADA-5CF9B5FC7729}" destId="{95CF1904-0C4E-49DC-B32E-833F875326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CCAD0-7053-4CDE-A285-FF10225E55C5}" type="doc">
      <dgm:prSet loTypeId="urn:microsoft.com/office/officeart/2008/layout/VerticalCurvedList" loCatId="list" qsTypeId="urn:microsoft.com/office/officeart/2005/8/quickstyle/simple5" qsCatId="simple" csTypeId="urn:microsoft.com/office/officeart/2005/8/colors/accent3_1" csCatId="accent3" phldr="1"/>
      <dgm:spPr/>
      <dgm:t>
        <a:bodyPr/>
        <a:lstStyle/>
        <a:p>
          <a:endParaRPr lang="es-AR"/>
        </a:p>
      </dgm:t>
    </dgm:pt>
    <dgm:pt modelId="{ECB220EB-C4FB-4717-A054-AAF2457A7FE4}">
      <dgm:prSet/>
      <dgm:spPr/>
      <dgm:t>
        <a:bodyPr/>
        <a:lstStyle/>
        <a:p>
          <a:r>
            <a:rPr lang="es-AR" dirty="0" smtClean="0"/>
            <a:t>a. Revisar y analizar los contenidos y su progresión, en las diferentes unidades curriculares. Definir lo específico de cada unidad curricular</a:t>
          </a:r>
        </a:p>
      </dgm:t>
    </dgm:pt>
    <dgm:pt modelId="{42EC8EEB-5EC6-4297-A91E-EF5A943A57C8}" type="parTrans" cxnId="{B2254AAB-DCC6-46C1-B8E4-63B9853EA13E}">
      <dgm:prSet/>
      <dgm:spPr/>
      <dgm:t>
        <a:bodyPr/>
        <a:lstStyle/>
        <a:p>
          <a:endParaRPr lang="es-AR"/>
        </a:p>
      </dgm:t>
    </dgm:pt>
    <dgm:pt modelId="{D510EAEB-E22D-415A-BB94-3527F74E88E5}" type="sibTrans" cxnId="{B2254AAB-DCC6-46C1-B8E4-63B9853EA13E}">
      <dgm:prSet/>
      <dgm:spPr/>
      <dgm:t>
        <a:bodyPr/>
        <a:lstStyle/>
        <a:p>
          <a:endParaRPr lang="es-AR"/>
        </a:p>
      </dgm:t>
    </dgm:pt>
    <dgm:pt modelId="{E79DA6E5-AD30-46F5-9052-8785E09F6144}">
      <dgm:prSet/>
      <dgm:spPr/>
      <dgm:t>
        <a:bodyPr/>
        <a:lstStyle/>
        <a:p>
          <a:r>
            <a:rPr lang="es-AR" dirty="0" smtClean="0"/>
            <a:t>b. Retomar el Marco Referencial de capacidades, y analizar los aportes de las distintas unidades curriculares del campo de la práctica a las capacidades profesionales allí definidas </a:t>
          </a:r>
          <a:endParaRPr lang="es-AR" dirty="0"/>
        </a:p>
      </dgm:t>
    </dgm:pt>
    <dgm:pt modelId="{D67EDE2C-E22E-4A91-9D3F-B9FD86533257}" type="parTrans" cxnId="{DC8FDB80-17DC-4092-8F56-4479E2B3F3DE}">
      <dgm:prSet/>
      <dgm:spPr/>
      <dgm:t>
        <a:bodyPr/>
        <a:lstStyle/>
        <a:p>
          <a:endParaRPr lang="es-AR"/>
        </a:p>
      </dgm:t>
    </dgm:pt>
    <dgm:pt modelId="{80B7FE03-57F1-4071-BD29-F1724E926792}" type="sibTrans" cxnId="{DC8FDB80-17DC-4092-8F56-4479E2B3F3DE}">
      <dgm:prSet/>
      <dgm:spPr/>
      <dgm:t>
        <a:bodyPr/>
        <a:lstStyle/>
        <a:p>
          <a:endParaRPr lang="es-AR"/>
        </a:p>
      </dgm:t>
    </dgm:pt>
    <dgm:pt modelId="{F2CA280C-0BDF-411E-AAA5-E422C40E3C6B}">
      <dgm:prSet/>
      <dgm:spPr/>
      <dgm:t>
        <a:bodyPr/>
        <a:lstStyle/>
        <a:p>
          <a:r>
            <a:rPr lang="es-AR" smtClean="0"/>
            <a:t>c. Acordar criterios de evaluación y estrategias de enseñanza propias de este campo. </a:t>
          </a:r>
          <a:endParaRPr lang="es-AR" dirty="0"/>
        </a:p>
      </dgm:t>
    </dgm:pt>
    <dgm:pt modelId="{CCA97751-26B5-4162-9DB5-4710C4BBC74A}" type="parTrans" cxnId="{D7671C34-CB17-475B-82DE-88CD1AB70354}">
      <dgm:prSet/>
      <dgm:spPr/>
      <dgm:t>
        <a:bodyPr/>
        <a:lstStyle/>
        <a:p>
          <a:endParaRPr lang="es-AR"/>
        </a:p>
      </dgm:t>
    </dgm:pt>
    <dgm:pt modelId="{08B75866-8C3D-4DBB-8DA2-65A9245FAF9C}" type="sibTrans" cxnId="{D7671C34-CB17-475B-82DE-88CD1AB70354}">
      <dgm:prSet/>
      <dgm:spPr/>
      <dgm:t>
        <a:bodyPr/>
        <a:lstStyle/>
        <a:p>
          <a:endParaRPr lang="es-AR"/>
        </a:p>
      </dgm:t>
    </dgm:pt>
    <dgm:pt modelId="{0C24D6CE-9AD3-498D-A46D-2BD84E4355F3}" type="pres">
      <dgm:prSet presAssocID="{58ACCAD0-7053-4CDE-A285-FF10225E55C5}" presName="Name0" presStyleCnt="0">
        <dgm:presLayoutVars>
          <dgm:chMax val="7"/>
          <dgm:chPref val="7"/>
          <dgm:dir/>
        </dgm:presLayoutVars>
      </dgm:prSet>
      <dgm:spPr/>
      <dgm:t>
        <a:bodyPr/>
        <a:lstStyle/>
        <a:p>
          <a:endParaRPr lang="es-AR"/>
        </a:p>
      </dgm:t>
    </dgm:pt>
    <dgm:pt modelId="{89D51464-16B0-4F47-A65C-27354A9CADCC}" type="pres">
      <dgm:prSet presAssocID="{58ACCAD0-7053-4CDE-A285-FF10225E55C5}" presName="Name1" presStyleCnt="0"/>
      <dgm:spPr/>
    </dgm:pt>
    <dgm:pt modelId="{B44B7002-CBAA-4EA7-8FA2-BFE038D61C77}" type="pres">
      <dgm:prSet presAssocID="{58ACCAD0-7053-4CDE-A285-FF10225E55C5}" presName="cycle" presStyleCnt="0"/>
      <dgm:spPr/>
    </dgm:pt>
    <dgm:pt modelId="{682B2971-B193-4931-AB7A-20B07C44163C}" type="pres">
      <dgm:prSet presAssocID="{58ACCAD0-7053-4CDE-A285-FF10225E55C5}" presName="srcNode" presStyleLbl="node1" presStyleIdx="0" presStyleCnt="3"/>
      <dgm:spPr/>
    </dgm:pt>
    <dgm:pt modelId="{A91C5764-5228-4711-8C26-1AB90E6E2A96}" type="pres">
      <dgm:prSet presAssocID="{58ACCAD0-7053-4CDE-A285-FF10225E55C5}" presName="conn" presStyleLbl="parChTrans1D2" presStyleIdx="0" presStyleCnt="1"/>
      <dgm:spPr/>
      <dgm:t>
        <a:bodyPr/>
        <a:lstStyle/>
        <a:p>
          <a:endParaRPr lang="es-AR"/>
        </a:p>
      </dgm:t>
    </dgm:pt>
    <dgm:pt modelId="{011376DB-FE07-4FED-B11B-2540A117B424}" type="pres">
      <dgm:prSet presAssocID="{58ACCAD0-7053-4CDE-A285-FF10225E55C5}" presName="extraNode" presStyleLbl="node1" presStyleIdx="0" presStyleCnt="3"/>
      <dgm:spPr/>
    </dgm:pt>
    <dgm:pt modelId="{14302B14-51DA-4BC2-957A-BC18FE25A438}" type="pres">
      <dgm:prSet presAssocID="{58ACCAD0-7053-4CDE-A285-FF10225E55C5}" presName="dstNode" presStyleLbl="node1" presStyleIdx="0" presStyleCnt="3"/>
      <dgm:spPr/>
    </dgm:pt>
    <dgm:pt modelId="{4B642B81-5CF8-4504-9126-B23046678A00}" type="pres">
      <dgm:prSet presAssocID="{ECB220EB-C4FB-4717-A054-AAF2457A7FE4}" presName="text_1" presStyleLbl="node1" presStyleIdx="0" presStyleCnt="3">
        <dgm:presLayoutVars>
          <dgm:bulletEnabled val="1"/>
        </dgm:presLayoutVars>
      </dgm:prSet>
      <dgm:spPr/>
      <dgm:t>
        <a:bodyPr/>
        <a:lstStyle/>
        <a:p>
          <a:endParaRPr lang="es-AR"/>
        </a:p>
      </dgm:t>
    </dgm:pt>
    <dgm:pt modelId="{1103D5FE-05D5-42AD-AC4D-9BCF1E1E54AE}" type="pres">
      <dgm:prSet presAssocID="{ECB220EB-C4FB-4717-A054-AAF2457A7FE4}" presName="accent_1" presStyleCnt="0"/>
      <dgm:spPr/>
    </dgm:pt>
    <dgm:pt modelId="{B76E2163-6D13-4875-ABD8-247EE0E29642}" type="pres">
      <dgm:prSet presAssocID="{ECB220EB-C4FB-4717-A054-AAF2457A7FE4}" presName="accentRepeatNode" presStyleLbl="solidFgAcc1" presStyleIdx="0" presStyleCnt="3"/>
      <dgm:spPr/>
    </dgm:pt>
    <dgm:pt modelId="{F130A164-A7EC-4474-9ACF-82B08A96E61B}" type="pres">
      <dgm:prSet presAssocID="{E79DA6E5-AD30-46F5-9052-8785E09F6144}" presName="text_2" presStyleLbl="node1" presStyleIdx="1" presStyleCnt="3">
        <dgm:presLayoutVars>
          <dgm:bulletEnabled val="1"/>
        </dgm:presLayoutVars>
      </dgm:prSet>
      <dgm:spPr/>
      <dgm:t>
        <a:bodyPr/>
        <a:lstStyle/>
        <a:p>
          <a:endParaRPr lang="es-AR"/>
        </a:p>
      </dgm:t>
    </dgm:pt>
    <dgm:pt modelId="{BEE85F39-0A26-49FD-9C91-ABB11598DB89}" type="pres">
      <dgm:prSet presAssocID="{E79DA6E5-AD30-46F5-9052-8785E09F6144}" presName="accent_2" presStyleCnt="0"/>
      <dgm:spPr/>
    </dgm:pt>
    <dgm:pt modelId="{56D3A09C-4FFB-4E88-AB86-53656AAD2B8C}" type="pres">
      <dgm:prSet presAssocID="{E79DA6E5-AD30-46F5-9052-8785E09F6144}" presName="accentRepeatNode" presStyleLbl="solidFgAcc1" presStyleIdx="1" presStyleCnt="3"/>
      <dgm:spPr/>
    </dgm:pt>
    <dgm:pt modelId="{E10516B3-8E80-4C33-89C5-93E68124AEB4}" type="pres">
      <dgm:prSet presAssocID="{F2CA280C-0BDF-411E-AAA5-E422C40E3C6B}" presName="text_3" presStyleLbl="node1" presStyleIdx="2" presStyleCnt="3">
        <dgm:presLayoutVars>
          <dgm:bulletEnabled val="1"/>
        </dgm:presLayoutVars>
      </dgm:prSet>
      <dgm:spPr/>
      <dgm:t>
        <a:bodyPr/>
        <a:lstStyle/>
        <a:p>
          <a:endParaRPr lang="es-AR"/>
        </a:p>
      </dgm:t>
    </dgm:pt>
    <dgm:pt modelId="{552213BA-DA1C-43CF-A54B-8DC94BB985CE}" type="pres">
      <dgm:prSet presAssocID="{F2CA280C-0BDF-411E-AAA5-E422C40E3C6B}" presName="accent_3" presStyleCnt="0"/>
      <dgm:spPr/>
    </dgm:pt>
    <dgm:pt modelId="{CDF22D95-4CB4-4277-A1DF-ABBEB7DB5222}" type="pres">
      <dgm:prSet presAssocID="{F2CA280C-0BDF-411E-AAA5-E422C40E3C6B}" presName="accentRepeatNode" presStyleLbl="solidFgAcc1" presStyleIdx="2" presStyleCnt="3"/>
      <dgm:spPr/>
    </dgm:pt>
  </dgm:ptLst>
  <dgm:cxnLst>
    <dgm:cxn modelId="{F3484225-0B56-4C20-AECE-552972901CA3}" type="presOf" srcId="{E79DA6E5-AD30-46F5-9052-8785E09F6144}" destId="{F130A164-A7EC-4474-9ACF-82B08A96E61B}" srcOrd="0" destOrd="0" presId="urn:microsoft.com/office/officeart/2008/layout/VerticalCurvedList"/>
    <dgm:cxn modelId="{B91E82D6-91C9-4164-ABDB-21FB464BE7F7}" type="presOf" srcId="{D510EAEB-E22D-415A-BB94-3527F74E88E5}" destId="{A91C5764-5228-4711-8C26-1AB90E6E2A96}" srcOrd="0" destOrd="0" presId="urn:microsoft.com/office/officeart/2008/layout/VerticalCurvedList"/>
    <dgm:cxn modelId="{D7671C34-CB17-475B-82DE-88CD1AB70354}" srcId="{58ACCAD0-7053-4CDE-A285-FF10225E55C5}" destId="{F2CA280C-0BDF-411E-AAA5-E422C40E3C6B}" srcOrd="2" destOrd="0" parTransId="{CCA97751-26B5-4162-9DB5-4710C4BBC74A}" sibTransId="{08B75866-8C3D-4DBB-8DA2-65A9245FAF9C}"/>
    <dgm:cxn modelId="{AF74BB9D-B9DE-473E-A376-C95D0003CF62}" type="presOf" srcId="{ECB220EB-C4FB-4717-A054-AAF2457A7FE4}" destId="{4B642B81-5CF8-4504-9126-B23046678A00}" srcOrd="0" destOrd="0" presId="urn:microsoft.com/office/officeart/2008/layout/VerticalCurvedList"/>
    <dgm:cxn modelId="{78BAD81A-35B9-4FD8-ACA9-80F5F966688A}" type="presOf" srcId="{58ACCAD0-7053-4CDE-A285-FF10225E55C5}" destId="{0C24D6CE-9AD3-498D-A46D-2BD84E4355F3}" srcOrd="0" destOrd="0" presId="urn:microsoft.com/office/officeart/2008/layout/VerticalCurvedList"/>
    <dgm:cxn modelId="{DC8FDB80-17DC-4092-8F56-4479E2B3F3DE}" srcId="{58ACCAD0-7053-4CDE-A285-FF10225E55C5}" destId="{E79DA6E5-AD30-46F5-9052-8785E09F6144}" srcOrd="1" destOrd="0" parTransId="{D67EDE2C-E22E-4A91-9D3F-B9FD86533257}" sibTransId="{80B7FE03-57F1-4071-BD29-F1724E926792}"/>
    <dgm:cxn modelId="{B2254AAB-DCC6-46C1-B8E4-63B9853EA13E}" srcId="{58ACCAD0-7053-4CDE-A285-FF10225E55C5}" destId="{ECB220EB-C4FB-4717-A054-AAF2457A7FE4}" srcOrd="0" destOrd="0" parTransId="{42EC8EEB-5EC6-4297-A91E-EF5A943A57C8}" sibTransId="{D510EAEB-E22D-415A-BB94-3527F74E88E5}"/>
    <dgm:cxn modelId="{6D58F99E-BE32-46E9-AA3E-3BA1150C8AA1}" type="presOf" srcId="{F2CA280C-0BDF-411E-AAA5-E422C40E3C6B}" destId="{E10516B3-8E80-4C33-89C5-93E68124AEB4}" srcOrd="0" destOrd="0" presId="urn:microsoft.com/office/officeart/2008/layout/VerticalCurvedList"/>
    <dgm:cxn modelId="{7C85C353-13C6-4ABF-BADC-0564CBCD8FDB}" type="presParOf" srcId="{0C24D6CE-9AD3-498D-A46D-2BD84E4355F3}" destId="{89D51464-16B0-4F47-A65C-27354A9CADCC}" srcOrd="0" destOrd="0" presId="urn:microsoft.com/office/officeart/2008/layout/VerticalCurvedList"/>
    <dgm:cxn modelId="{4994C839-4F69-4D03-8B2D-1A8310C3852A}" type="presParOf" srcId="{89D51464-16B0-4F47-A65C-27354A9CADCC}" destId="{B44B7002-CBAA-4EA7-8FA2-BFE038D61C77}" srcOrd="0" destOrd="0" presId="urn:microsoft.com/office/officeart/2008/layout/VerticalCurvedList"/>
    <dgm:cxn modelId="{C0464A84-8F4B-403C-976A-832405506FB7}" type="presParOf" srcId="{B44B7002-CBAA-4EA7-8FA2-BFE038D61C77}" destId="{682B2971-B193-4931-AB7A-20B07C44163C}" srcOrd="0" destOrd="0" presId="urn:microsoft.com/office/officeart/2008/layout/VerticalCurvedList"/>
    <dgm:cxn modelId="{0ED8E3AF-9562-4E76-B999-AC88F7459481}" type="presParOf" srcId="{B44B7002-CBAA-4EA7-8FA2-BFE038D61C77}" destId="{A91C5764-5228-4711-8C26-1AB90E6E2A96}" srcOrd="1" destOrd="0" presId="urn:microsoft.com/office/officeart/2008/layout/VerticalCurvedList"/>
    <dgm:cxn modelId="{C95AA4DB-5FAD-40E4-8CE7-8BDEFF629A1A}" type="presParOf" srcId="{B44B7002-CBAA-4EA7-8FA2-BFE038D61C77}" destId="{011376DB-FE07-4FED-B11B-2540A117B424}" srcOrd="2" destOrd="0" presId="urn:microsoft.com/office/officeart/2008/layout/VerticalCurvedList"/>
    <dgm:cxn modelId="{743FD37E-4C46-44AE-A935-70E50CFD0A55}" type="presParOf" srcId="{B44B7002-CBAA-4EA7-8FA2-BFE038D61C77}" destId="{14302B14-51DA-4BC2-957A-BC18FE25A438}" srcOrd="3" destOrd="0" presId="urn:microsoft.com/office/officeart/2008/layout/VerticalCurvedList"/>
    <dgm:cxn modelId="{8E6808CB-86C2-47D6-8CD8-5B4C4F08D5F5}" type="presParOf" srcId="{89D51464-16B0-4F47-A65C-27354A9CADCC}" destId="{4B642B81-5CF8-4504-9126-B23046678A00}" srcOrd="1" destOrd="0" presId="urn:microsoft.com/office/officeart/2008/layout/VerticalCurvedList"/>
    <dgm:cxn modelId="{A0BBB523-01C5-4175-B619-25B883E01E75}" type="presParOf" srcId="{89D51464-16B0-4F47-A65C-27354A9CADCC}" destId="{1103D5FE-05D5-42AD-AC4D-9BCF1E1E54AE}" srcOrd="2" destOrd="0" presId="urn:microsoft.com/office/officeart/2008/layout/VerticalCurvedList"/>
    <dgm:cxn modelId="{FC2F068B-FDE4-472A-AE9E-8C4651F43675}" type="presParOf" srcId="{1103D5FE-05D5-42AD-AC4D-9BCF1E1E54AE}" destId="{B76E2163-6D13-4875-ABD8-247EE0E29642}" srcOrd="0" destOrd="0" presId="urn:microsoft.com/office/officeart/2008/layout/VerticalCurvedList"/>
    <dgm:cxn modelId="{D3102D89-5826-41BB-9723-300E50B393B9}" type="presParOf" srcId="{89D51464-16B0-4F47-A65C-27354A9CADCC}" destId="{F130A164-A7EC-4474-9ACF-82B08A96E61B}" srcOrd="3" destOrd="0" presId="urn:microsoft.com/office/officeart/2008/layout/VerticalCurvedList"/>
    <dgm:cxn modelId="{90F71029-6C6A-4C22-B2AC-A98DE28245D4}" type="presParOf" srcId="{89D51464-16B0-4F47-A65C-27354A9CADCC}" destId="{BEE85F39-0A26-49FD-9C91-ABB11598DB89}" srcOrd="4" destOrd="0" presId="urn:microsoft.com/office/officeart/2008/layout/VerticalCurvedList"/>
    <dgm:cxn modelId="{BBA0AF11-17BB-4A79-9E9C-7F35567FC8A4}" type="presParOf" srcId="{BEE85F39-0A26-49FD-9C91-ABB11598DB89}" destId="{56D3A09C-4FFB-4E88-AB86-53656AAD2B8C}" srcOrd="0" destOrd="0" presId="urn:microsoft.com/office/officeart/2008/layout/VerticalCurvedList"/>
    <dgm:cxn modelId="{5D5A6B48-E6ED-474D-A669-55A44C921177}" type="presParOf" srcId="{89D51464-16B0-4F47-A65C-27354A9CADCC}" destId="{E10516B3-8E80-4C33-89C5-93E68124AEB4}" srcOrd="5" destOrd="0" presId="urn:microsoft.com/office/officeart/2008/layout/VerticalCurvedList"/>
    <dgm:cxn modelId="{23F827A9-B533-491E-AB7C-6075415A7974}" type="presParOf" srcId="{89D51464-16B0-4F47-A65C-27354A9CADCC}" destId="{552213BA-DA1C-43CF-A54B-8DC94BB985CE}" srcOrd="6" destOrd="0" presId="urn:microsoft.com/office/officeart/2008/layout/VerticalCurvedList"/>
    <dgm:cxn modelId="{A1F65E3F-8E5B-4A88-A37D-9BE3CD3D409E}" type="presParOf" srcId="{552213BA-DA1C-43CF-A54B-8DC94BB985CE}" destId="{CDF22D95-4CB4-4277-A1DF-ABBEB7DB522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F016E7-266C-434A-B94A-9F43D50B7EAF}" type="doc">
      <dgm:prSet loTypeId="urn:microsoft.com/office/officeart/2005/8/layout/process2" loCatId="process" qsTypeId="urn:microsoft.com/office/officeart/2005/8/quickstyle/simple5" qsCatId="simple" csTypeId="urn:microsoft.com/office/officeart/2005/8/colors/accent3_1" csCatId="accent3" phldr="1"/>
      <dgm:spPr/>
      <dgm:t>
        <a:bodyPr/>
        <a:lstStyle/>
        <a:p>
          <a:endParaRPr lang="es-AR"/>
        </a:p>
      </dgm:t>
    </dgm:pt>
    <dgm:pt modelId="{EC943EF2-1447-4D7C-9C9B-95285BB9BBC4}">
      <dgm:prSet custT="1"/>
      <dgm:spPr/>
      <dgm:t>
        <a:bodyPr/>
        <a:lstStyle/>
        <a:p>
          <a:r>
            <a:rPr lang="es-AR" sz="1600" b="1" dirty="0" smtClean="0"/>
            <a:t>a</a:t>
          </a:r>
          <a:r>
            <a:rPr lang="es-AR" sz="2000" b="1" dirty="0" smtClean="0"/>
            <a:t>) Proponer instancias de intercambio para generar acuerdos acerca de: </a:t>
          </a:r>
        </a:p>
        <a:p>
          <a:r>
            <a:rPr lang="es-AR" sz="2000" b="0" dirty="0" smtClean="0"/>
            <a:t>- roles y funciones del instituto formador  </a:t>
          </a:r>
        </a:p>
        <a:p>
          <a:r>
            <a:rPr lang="es-AR" sz="2000" b="0" dirty="0" smtClean="0"/>
            <a:t>- aspectos organizativos y pedagógicos</a:t>
          </a:r>
          <a:r>
            <a:rPr lang="es-AR" sz="2000" b="1" dirty="0" smtClean="0"/>
            <a:t> </a:t>
          </a:r>
        </a:p>
      </dgm:t>
    </dgm:pt>
    <dgm:pt modelId="{7652A366-AC47-4839-9E24-965C346F2F4F}" type="parTrans" cxnId="{F825CB71-4E11-440D-B176-E0C669624967}">
      <dgm:prSet/>
      <dgm:spPr/>
      <dgm:t>
        <a:bodyPr/>
        <a:lstStyle/>
        <a:p>
          <a:endParaRPr lang="es-AR"/>
        </a:p>
      </dgm:t>
    </dgm:pt>
    <dgm:pt modelId="{1EEDC009-7B08-41CC-AC51-20CEDA9916EE}" type="sibTrans" cxnId="{F825CB71-4E11-440D-B176-E0C669624967}">
      <dgm:prSet/>
      <dgm:spPr/>
      <dgm:t>
        <a:bodyPr/>
        <a:lstStyle/>
        <a:p>
          <a:endParaRPr lang="es-AR"/>
        </a:p>
      </dgm:t>
    </dgm:pt>
    <dgm:pt modelId="{344D6E1D-A729-4F25-82C3-217691361F49}">
      <dgm:prSet custT="1"/>
      <dgm:spPr/>
      <dgm:t>
        <a:bodyPr/>
        <a:lstStyle/>
        <a:p>
          <a:r>
            <a:rPr lang="es-AR" sz="1800" b="1" dirty="0" smtClean="0"/>
            <a:t>b) Diseño y desarrollo de proyectos compartidos con docentes </a:t>
          </a:r>
          <a:r>
            <a:rPr lang="es-AR" sz="1800" b="1" dirty="0" err="1" smtClean="0"/>
            <a:t>co</a:t>
          </a:r>
          <a:r>
            <a:rPr lang="es-AR" sz="1800" b="1" dirty="0" smtClean="0"/>
            <a:t>-formadores</a:t>
          </a:r>
          <a:endParaRPr lang="es-AR" sz="1800" b="1" dirty="0"/>
        </a:p>
      </dgm:t>
    </dgm:pt>
    <dgm:pt modelId="{7873796A-7DCE-4E52-BFCC-C256650ABE00}" type="parTrans" cxnId="{0C61B6F9-B817-4F5D-92D9-1E1C370DD395}">
      <dgm:prSet/>
      <dgm:spPr/>
      <dgm:t>
        <a:bodyPr/>
        <a:lstStyle/>
        <a:p>
          <a:endParaRPr lang="es-AR"/>
        </a:p>
      </dgm:t>
    </dgm:pt>
    <dgm:pt modelId="{EBFDF817-1E54-4CAD-A052-0AB320F16941}" type="sibTrans" cxnId="{0C61B6F9-B817-4F5D-92D9-1E1C370DD395}">
      <dgm:prSet/>
      <dgm:spPr/>
      <dgm:t>
        <a:bodyPr/>
        <a:lstStyle/>
        <a:p>
          <a:endParaRPr lang="es-AR"/>
        </a:p>
      </dgm:t>
    </dgm:pt>
    <dgm:pt modelId="{DCB0909B-072D-461B-8F32-A5D4948CC189}">
      <dgm:prSet custT="1"/>
      <dgm:spPr/>
      <dgm:t>
        <a:bodyPr/>
        <a:lstStyle/>
        <a:p>
          <a:r>
            <a:rPr lang="es-AR" sz="2300" dirty="0" smtClean="0"/>
            <a:t>c</a:t>
          </a:r>
          <a:r>
            <a:rPr lang="es-AR" sz="1800" b="1" dirty="0" smtClean="0"/>
            <a:t>) Elaborar en forma conjunta proyectos de innovación en la enseñanza o desarrollos didácticos que redunden en la mejora de la escuela y de la formación. </a:t>
          </a:r>
          <a:endParaRPr lang="es-AR" sz="1800" b="1" dirty="0"/>
        </a:p>
      </dgm:t>
    </dgm:pt>
    <dgm:pt modelId="{6FC05BBF-E208-4084-896A-9E0EF36E1D8C}" type="parTrans" cxnId="{B30872B9-D84B-4B0A-BBEF-4A0C1EDA171E}">
      <dgm:prSet/>
      <dgm:spPr/>
      <dgm:t>
        <a:bodyPr/>
        <a:lstStyle/>
        <a:p>
          <a:endParaRPr lang="es-AR"/>
        </a:p>
      </dgm:t>
    </dgm:pt>
    <dgm:pt modelId="{E749C931-D6EC-4027-9DCC-B6B90B4327B5}" type="sibTrans" cxnId="{B30872B9-D84B-4B0A-BBEF-4A0C1EDA171E}">
      <dgm:prSet/>
      <dgm:spPr/>
      <dgm:t>
        <a:bodyPr/>
        <a:lstStyle/>
        <a:p>
          <a:endParaRPr lang="es-AR"/>
        </a:p>
      </dgm:t>
    </dgm:pt>
    <dgm:pt modelId="{FDF1E7C7-3C11-43D8-83CC-A3C5A329FFB0}" type="pres">
      <dgm:prSet presAssocID="{D4F016E7-266C-434A-B94A-9F43D50B7EAF}" presName="linearFlow" presStyleCnt="0">
        <dgm:presLayoutVars>
          <dgm:resizeHandles val="exact"/>
        </dgm:presLayoutVars>
      </dgm:prSet>
      <dgm:spPr/>
      <dgm:t>
        <a:bodyPr/>
        <a:lstStyle/>
        <a:p>
          <a:endParaRPr lang="es-AR"/>
        </a:p>
      </dgm:t>
    </dgm:pt>
    <dgm:pt modelId="{0A29655D-B884-4CAC-85DA-61E204027AB8}" type="pres">
      <dgm:prSet presAssocID="{EC943EF2-1447-4D7C-9C9B-95285BB9BBC4}" presName="node" presStyleLbl="node1" presStyleIdx="0" presStyleCnt="3">
        <dgm:presLayoutVars>
          <dgm:bulletEnabled val="1"/>
        </dgm:presLayoutVars>
      </dgm:prSet>
      <dgm:spPr/>
      <dgm:t>
        <a:bodyPr/>
        <a:lstStyle/>
        <a:p>
          <a:endParaRPr lang="es-AR"/>
        </a:p>
      </dgm:t>
    </dgm:pt>
    <dgm:pt modelId="{B64C08CB-30DD-4A94-8263-1BA2FD7D9B49}" type="pres">
      <dgm:prSet presAssocID="{1EEDC009-7B08-41CC-AC51-20CEDA9916EE}" presName="sibTrans" presStyleLbl="sibTrans2D1" presStyleIdx="0" presStyleCnt="2"/>
      <dgm:spPr/>
      <dgm:t>
        <a:bodyPr/>
        <a:lstStyle/>
        <a:p>
          <a:endParaRPr lang="es-AR"/>
        </a:p>
      </dgm:t>
    </dgm:pt>
    <dgm:pt modelId="{DEE2A456-0B15-4D34-9CB5-A22D26C2DB45}" type="pres">
      <dgm:prSet presAssocID="{1EEDC009-7B08-41CC-AC51-20CEDA9916EE}" presName="connectorText" presStyleLbl="sibTrans2D1" presStyleIdx="0" presStyleCnt="2"/>
      <dgm:spPr/>
      <dgm:t>
        <a:bodyPr/>
        <a:lstStyle/>
        <a:p>
          <a:endParaRPr lang="es-AR"/>
        </a:p>
      </dgm:t>
    </dgm:pt>
    <dgm:pt modelId="{53A14531-9152-4771-92A6-F26765410A5C}" type="pres">
      <dgm:prSet presAssocID="{344D6E1D-A729-4F25-82C3-217691361F49}" presName="node" presStyleLbl="node1" presStyleIdx="1" presStyleCnt="3">
        <dgm:presLayoutVars>
          <dgm:bulletEnabled val="1"/>
        </dgm:presLayoutVars>
      </dgm:prSet>
      <dgm:spPr/>
      <dgm:t>
        <a:bodyPr/>
        <a:lstStyle/>
        <a:p>
          <a:endParaRPr lang="es-AR"/>
        </a:p>
      </dgm:t>
    </dgm:pt>
    <dgm:pt modelId="{B573FCA5-C325-485B-A523-35AEA1FEFABC}" type="pres">
      <dgm:prSet presAssocID="{EBFDF817-1E54-4CAD-A052-0AB320F16941}" presName="sibTrans" presStyleLbl="sibTrans2D1" presStyleIdx="1" presStyleCnt="2"/>
      <dgm:spPr/>
      <dgm:t>
        <a:bodyPr/>
        <a:lstStyle/>
        <a:p>
          <a:endParaRPr lang="es-AR"/>
        </a:p>
      </dgm:t>
    </dgm:pt>
    <dgm:pt modelId="{3C581ADA-EC1A-4D8E-95F3-84FC5FFEB20D}" type="pres">
      <dgm:prSet presAssocID="{EBFDF817-1E54-4CAD-A052-0AB320F16941}" presName="connectorText" presStyleLbl="sibTrans2D1" presStyleIdx="1" presStyleCnt="2"/>
      <dgm:spPr/>
      <dgm:t>
        <a:bodyPr/>
        <a:lstStyle/>
        <a:p>
          <a:endParaRPr lang="es-AR"/>
        </a:p>
      </dgm:t>
    </dgm:pt>
    <dgm:pt modelId="{13D3888C-85FB-409E-86D4-232F49DC26E8}" type="pres">
      <dgm:prSet presAssocID="{DCB0909B-072D-461B-8F32-A5D4948CC189}" presName="node" presStyleLbl="node1" presStyleIdx="2" presStyleCnt="3">
        <dgm:presLayoutVars>
          <dgm:bulletEnabled val="1"/>
        </dgm:presLayoutVars>
      </dgm:prSet>
      <dgm:spPr/>
      <dgm:t>
        <a:bodyPr/>
        <a:lstStyle/>
        <a:p>
          <a:endParaRPr lang="es-AR"/>
        </a:p>
      </dgm:t>
    </dgm:pt>
  </dgm:ptLst>
  <dgm:cxnLst>
    <dgm:cxn modelId="{C794F9CE-550F-4180-AAE5-B7CE9DA6646C}" type="presOf" srcId="{D4F016E7-266C-434A-B94A-9F43D50B7EAF}" destId="{FDF1E7C7-3C11-43D8-83CC-A3C5A329FFB0}" srcOrd="0" destOrd="0" presId="urn:microsoft.com/office/officeart/2005/8/layout/process2"/>
    <dgm:cxn modelId="{B30872B9-D84B-4B0A-BBEF-4A0C1EDA171E}" srcId="{D4F016E7-266C-434A-B94A-9F43D50B7EAF}" destId="{DCB0909B-072D-461B-8F32-A5D4948CC189}" srcOrd="2" destOrd="0" parTransId="{6FC05BBF-E208-4084-896A-9E0EF36E1D8C}" sibTransId="{E749C931-D6EC-4027-9DCC-B6B90B4327B5}"/>
    <dgm:cxn modelId="{0C61B6F9-B817-4F5D-92D9-1E1C370DD395}" srcId="{D4F016E7-266C-434A-B94A-9F43D50B7EAF}" destId="{344D6E1D-A729-4F25-82C3-217691361F49}" srcOrd="1" destOrd="0" parTransId="{7873796A-7DCE-4E52-BFCC-C256650ABE00}" sibTransId="{EBFDF817-1E54-4CAD-A052-0AB320F16941}"/>
    <dgm:cxn modelId="{0CF1B066-8FF1-4341-903C-0CA592BFCAAA}" type="presOf" srcId="{EC943EF2-1447-4D7C-9C9B-95285BB9BBC4}" destId="{0A29655D-B884-4CAC-85DA-61E204027AB8}" srcOrd="0" destOrd="0" presId="urn:microsoft.com/office/officeart/2005/8/layout/process2"/>
    <dgm:cxn modelId="{D06CF9E2-5478-41D3-9DAF-3E1AD6D452F4}" type="presOf" srcId="{1EEDC009-7B08-41CC-AC51-20CEDA9916EE}" destId="{DEE2A456-0B15-4D34-9CB5-A22D26C2DB45}" srcOrd="1" destOrd="0" presId="urn:microsoft.com/office/officeart/2005/8/layout/process2"/>
    <dgm:cxn modelId="{AAF28874-835C-490F-9C49-33E34A23E199}" type="presOf" srcId="{344D6E1D-A729-4F25-82C3-217691361F49}" destId="{53A14531-9152-4771-92A6-F26765410A5C}" srcOrd="0" destOrd="0" presId="urn:microsoft.com/office/officeart/2005/8/layout/process2"/>
    <dgm:cxn modelId="{A4AFE811-7B41-46A1-84BB-7442A83D3E79}" type="presOf" srcId="{1EEDC009-7B08-41CC-AC51-20CEDA9916EE}" destId="{B64C08CB-30DD-4A94-8263-1BA2FD7D9B49}" srcOrd="0" destOrd="0" presId="urn:microsoft.com/office/officeart/2005/8/layout/process2"/>
    <dgm:cxn modelId="{063AF758-6C21-4794-98D9-84C29730682F}" type="presOf" srcId="{DCB0909B-072D-461B-8F32-A5D4948CC189}" destId="{13D3888C-85FB-409E-86D4-232F49DC26E8}" srcOrd="0" destOrd="0" presId="urn:microsoft.com/office/officeart/2005/8/layout/process2"/>
    <dgm:cxn modelId="{6E2930E3-DF04-43DF-9C89-EBF8FF8049BB}" type="presOf" srcId="{EBFDF817-1E54-4CAD-A052-0AB320F16941}" destId="{B573FCA5-C325-485B-A523-35AEA1FEFABC}" srcOrd="0" destOrd="0" presId="urn:microsoft.com/office/officeart/2005/8/layout/process2"/>
    <dgm:cxn modelId="{F825CB71-4E11-440D-B176-E0C669624967}" srcId="{D4F016E7-266C-434A-B94A-9F43D50B7EAF}" destId="{EC943EF2-1447-4D7C-9C9B-95285BB9BBC4}" srcOrd="0" destOrd="0" parTransId="{7652A366-AC47-4839-9E24-965C346F2F4F}" sibTransId="{1EEDC009-7B08-41CC-AC51-20CEDA9916EE}"/>
    <dgm:cxn modelId="{39BCCDE5-643E-42A4-9DF0-B977043AA501}" type="presOf" srcId="{EBFDF817-1E54-4CAD-A052-0AB320F16941}" destId="{3C581ADA-EC1A-4D8E-95F3-84FC5FFEB20D}" srcOrd="1" destOrd="0" presId="urn:microsoft.com/office/officeart/2005/8/layout/process2"/>
    <dgm:cxn modelId="{F5BABD8C-AF94-46CC-B13D-C0EA58F055F3}" type="presParOf" srcId="{FDF1E7C7-3C11-43D8-83CC-A3C5A329FFB0}" destId="{0A29655D-B884-4CAC-85DA-61E204027AB8}" srcOrd="0" destOrd="0" presId="urn:microsoft.com/office/officeart/2005/8/layout/process2"/>
    <dgm:cxn modelId="{D6FA1C31-4D5B-4D13-9386-E59F22D1302C}" type="presParOf" srcId="{FDF1E7C7-3C11-43D8-83CC-A3C5A329FFB0}" destId="{B64C08CB-30DD-4A94-8263-1BA2FD7D9B49}" srcOrd="1" destOrd="0" presId="urn:microsoft.com/office/officeart/2005/8/layout/process2"/>
    <dgm:cxn modelId="{8430FEC4-7A0B-41AB-98F9-C99BE74D86EC}" type="presParOf" srcId="{B64C08CB-30DD-4A94-8263-1BA2FD7D9B49}" destId="{DEE2A456-0B15-4D34-9CB5-A22D26C2DB45}" srcOrd="0" destOrd="0" presId="urn:microsoft.com/office/officeart/2005/8/layout/process2"/>
    <dgm:cxn modelId="{61C0AAD6-E544-4849-8F51-2B0925B2AA82}" type="presParOf" srcId="{FDF1E7C7-3C11-43D8-83CC-A3C5A329FFB0}" destId="{53A14531-9152-4771-92A6-F26765410A5C}" srcOrd="2" destOrd="0" presId="urn:microsoft.com/office/officeart/2005/8/layout/process2"/>
    <dgm:cxn modelId="{401769C9-F1AE-43E0-A22A-8321B513FEF2}" type="presParOf" srcId="{FDF1E7C7-3C11-43D8-83CC-A3C5A329FFB0}" destId="{B573FCA5-C325-485B-A523-35AEA1FEFABC}" srcOrd="3" destOrd="0" presId="urn:microsoft.com/office/officeart/2005/8/layout/process2"/>
    <dgm:cxn modelId="{4D5A361C-D215-4B38-BB7F-318BD394ABC5}" type="presParOf" srcId="{B573FCA5-C325-485B-A523-35AEA1FEFABC}" destId="{3C581ADA-EC1A-4D8E-95F3-84FC5FFEB20D}" srcOrd="0" destOrd="0" presId="urn:microsoft.com/office/officeart/2005/8/layout/process2"/>
    <dgm:cxn modelId="{4744855B-E4DC-44F4-8B5B-B5819353ED79}" type="presParOf" srcId="{FDF1E7C7-3C11-43D8-83CC-A3C5A329FFB0}" destId="{13D3888C-85FB-409E-86D4-232F49DC26E8}"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27F83-CD43-409C-A8E8-2914B38FF731}" type="doc">
      <dgm:prSet loTypeId="urn:microsoft.com/office/officeart/2005/8/layout/vList2" loCatId="list" qsTypeId="urn:microsoft.com/office/officeart/2005/8/quickstyle/simple3" qsCatId="simple" csTypeId="urn:microsoft.com/office/officeart/2005/8/colors/accent1_1" csCatId="accent1" phldr="1"/>
      <dgm:spPr/>
      <dgm:t>
        <a:bodyPr/>
        <a:lstStyle/>
        <a:p>
          <a:endParaRPr lang="es-AR"/>
        </a:p>
      </dgm:t>
    </dgm:pt>
    <dgm:pt modelId="{8EDA5042-3ACC-47FF-8BFF-E7EBAD73968A}">
      <dgm:prSet phldrT="[Texto]" custT="1"/>
      <dgm:spPr/>
      <dgm:t>
        <a:bodyPr/>
        <a:lstStyle/>
        <a:p>
          <a:r>
            <a:rPr lang="es-AR" sz="1800" dirty="0" smtClean="0"/>
            <a:t>a) Compartir y leer el Marco Referencial de Capacidades Profesionales </a:t>
          </a:r>
          <a:endParaRPr lang="es-AR" sz="1800" dirty="0"/>
        </a:p>
      </dgm:t>
    </dgm:pt>
    <dgm:pt modelId="{A7D9366E-EA9F-4844-9A1B-5E9E5BA8F55D}" type="parTrans" cxnId="{D82A2DD1-9D13-4DFF-BF85-68156713220A}">
      <dgm:prSet/>
      <dgm:spPr/>
      <dgm:t>
        <a:bodyPr/>
        <a:lstStyle/>
        <a:p>
          <a:endParaRPr lang="es-AR"/>
        </a:p>
      </dgm:t>
    </dgm:pt>
    <dgm:pt modelId="{C79CF436-9793-4F61-AB35-AC5A1330DC3C}" type="sibTrans" cxnId="{D82A2DD1-9D13-4DFF-BF85-68156713220A}">
      <dgm:prSet/>
      <dgm:spPr/>
      <dgm:t>
        <a:bodyPr/>
        <a:lstStyle/>
        <a:p>
          <a:endParaRPr lang="es-AR"/>
        </a:p>
      </dgm:t>
    </dgm:pt>
    <dgm:pt modelId="{1DCCFF5B-BEA7-4F3D-8D87-74329FC41CD0}">
      <dgm:prSet phldrT="[Texto]" custT="1"/>
      <dgm:spPr/>
      <dgm:t>
        <a:bodyPr/>
        <a:lstStyle/>
        <a:p>
          <a:r>
            <a:rPr lang="es-AR" sz="1800" dirty="0" smtClean="0"/>
            <a:t>b) Identificar en qué unidades curriculares se desarrollan conceptualmente algunos de los saberes implicados en las Capacidades Profesionales </a:t>
          </a:r>
          <a:endParaRPr lang="es-AR" sz="1800" dirty="0"/>
        </a:p>
      </dgm:t>
    </dgm:pt>
    <dgm:pt modelId="{E4B793D6-5B37-4F53-ABCD-1CBD16343048}" type="parTrans" cxnId="{FE14EBD8-BD54-4196-A076-1CA85FE8762C}">
      <dgm:prSet/>
      <dgm:spPr/>
      <dgm:t>
        <a:bodyPr/>
        <a:lstStyle/>
        <a:p>
          <a:endParaRPr lang="es-AR"/>
        </a:p>
      </dgm:t>
    </dgm:pt>
    <dgm:pt modelId="{B3B0EA4D-709F-4BE0-9694-28B9D7B79716}" type="sibTrans" cxnId="{FE14EBD8-BD54-4196-A076-1CA85FE8762C}">
      <dgm:prSet/>
      <dgm:spPr/>
      <dgm:t>
        <a:bodyPr/>
        <a:lstStyle/>
        <a:p>
          <a:endParaRPr lang="es-AR"/>
        </a:p>
      </dgm:t>
    </dgm:pt>
    <dgm:pt modelId="{3B85B737-A641-4150-889C-4675AB8EF8E4}">
      <dgm:prSet phldrT="[Texto]" custT="1"/>
      <dgm:spPr/>
      <dgm:t>
        <a:bodyPr/>
        <a:lstStyle/>
        <a:p>
          <a:r>
            <a:rPr lang="es-AR" sz="1800" dirty="0" smtClean="0"/>
            <a:t>c) Agrupados por carrera, completar en un cuadro los contenidos involucrados en cada capacidad y marcar con una cruz el año en el que se desarrollan.</a:t>
          </a:r>
          <a:endParaRPr lang="es-AR" sz="1800" dirty="0"/>
        </a:p>
      </dgm:t>
    </dgm:pt>
    <dgm:pt modelId="{A51C3DBD-ABA1-4334-A3A0-B9848862111E}" type="parTrans" cxnId="{635DA55E-FFA2-4431-8E76-367F8BC55463}">
      <dgm:prSet/>
      <dgm:spPr/>
      <dgm:t>
        <a:bodyPr/>
        <a:lstStyle/>
        <a:p>
          <a:endParaRPr lang="es-AR"/>
        </a:p>
      </dgm:t>
    </dgm:pt>
    <dgm:pt modelId="{2B76CC04-660A-46CB-B07B-E8F2BC6A698A}" type="sibTrans" cxnId="{635DA55E-FFA2-4431-8E76-367F8BC55463}">
      <dgm:prSet/>
      <dgm:spPr/>
      <dgm:t>
        <a:bodyPr/>
        <a:lstStyle/>
        <a:p>
          <a:endParaRPr lang="es-AR"/>
        </a:p>
      </dgm:t>
    </dgm:pt>
    <dgm:pt modelId="{7611B7CC-8B2D-41E8-BE3A-9659E3D8220B}">
      <dgm:prSet phldrT="[Texto]" custT="1"/>
      <dgm:spPr/>
      <dgm:t>
        <a:bodyPr/>
        <a:lstStyle/>
        <a:p>
          <a:r>
            <a:rPr lang="es-AR" sz="1800" dirty="0" smtClean="0"/>
            <a:t>Seleccionar una capacidad y buscar alguna experiencia de sus prácticas en la que se evidencie la coherencia entre el qué se enseña (contenidos) y el cómo se enseña (estrategias y recursos didácticos) para el desarrollo de esa capacidad. </a:t>
          </a:r>
          <a:endParaRPr lang="es-AR" sz="1800" dirty="0"/>
        </a:p>
      </dgm:t>
    </dgm:pt>
    <dgm:pt modelId="{52432520-1060-4673-9DF7-C327E0C30E4A}" type="parTrans" cxnId="{332BC1C5-28D4-4974-9110-E927F456EA4B}">
      <dgm:prSet/>
      <dgm:spPr/>
      <dgm:t>
        <a:bodyPr/>
        <a:lstStyle/>
        <a:p>
          <a:endParaRPr lang="es-AR"/>
        </a:p>
      </dgm:t>
    </dgm:pt>
    <dgm:pt modelId="{1EF84F5E-4C74-43A3-9097-51C4EB3F63F2}" type="sibTrans" cxnId="{332BC1C5-28D4-4974-9110-E927F456EA4B}">
      <dgm:prSet/>
      <dgm:spPr/>
      <dgm:t>
        <a:bodyPr/>
        <a:lstStyle/>
        <a:p>
          <a:endParaRPr lang="es-AR"/>
        </a:p>
      </dgm:t>
    </dgm:pt>
    <dgm:pt modelId="{D7BFB872-BBAE-4AAE-A806-7D97E3CF5131}" type="pres">
      <dgm:prSet presAssocID="{44627F83-CD43-409C-A8E8-2914B38FF731}" presName="linear" presStyleCnt="0">
        <dgm:presLayoutVars>
          <dgm:animLvl val="lvl"/>
          <dgm:resizeHandles val="exact"/>
        </dgm:presLayoutVars>
      </dgm:prSet>
      <dgm:spPr/>
      <dgm:t>
        <a:bodyPr/>
        <a:lstStyle/>
        <a:p>
          <a:endParaRPr lang="es-AR"/>
        </a:p>
      </dgm:t>
    </dgm:pt>
    <dgm:pt modelId="{0279A689-5DD6-4838-AAB9-499F93D456B5}" type="pres">
      <dgm:prSet presAssocID="{8EDA5042-3ACC-47FF-8BFF-E7EBAD73968A}" presName="parentText" presStyleLbl="node1" presStyleIdx="0" presStyleCnt="4" custScaleY="66004" custLinFactNeighborY="-5087">
        <dgm:presLayoutVars>
          <dgm:chMax val="0"/>
          <dgm:bulletEnabled val="1"/>
        </dgm:presLayoutVars>
      </dgm:prSet>
      <dgm:spPr/>
      <dgm:t>
        <a:bodyPr/>
        <a:lstStyle/>
        <a:p>
          <a:endParaRPr lang="es-AR"/>
        </a:p>
      </dgm:t>
    </dgm:pt>
    <dgm:pt modelId="{C43BB8FD-5641-4DD5-BF4C-A1C14BEAD823}" type="pres">
      <dgm:prSet presAssocID="{C79CF436-9793-4F61-AB35-AC5A1330DC3C}" presName="spacer" presStyleCnt="0"/>
      <dgm:spPr/>
    </dgm:pt>
    <dgm:pt modelId="{D0FA41DE-FA8E-492B-AD57-DE5A1213A1A6}" type="pres">
      <dgm:prSet presAssocID="{1DCCFF5B-BEA7-4F3D-8D87-74329FC41CD0}" presName="parentText" presStyleLbl="node1" presStyleIdx="1" presStyleCnt="4" custScaleY="60376">
        <dgm:presLayoutVars>
          <dgm:chMax val="0"/>
          <dgm:bulletEnabled val="1"/>
        </dgm:presLayoutVars>
      </dgm:prSet>
      <dgm:spPr/>
      <dgm:t>
        <a:bodyPr/>
        <a:lstStyle/>
        <a:p>
          <a:endParaRPr lang="es-AR"/>
        </a:p>
      </dgm:t>
    </dgm:pt>
    <dgm:pt modelId="{12E0AFAE-1209-44C5-8582-C7A8072AFF20}" type="pres">
      <dgm:prSet presAssocID="{B3B0EA4D-709F-4BE0-9694-28B9D7B79716}" presName="spacer" presStyleCnt="0"/>
      <dgm:spPr/>
    </dgm:pt>
    <dgm:pt modelId="{E076E04B-CEF7-4CC0-8196-9F88AC227C60}" type="pres">
      <dgm:prSet presAssocID="{3B85B737-A641-4150-889C-4675AB8EF8E4}" presName="parentText" presStyleLbl="node1" presStyleIdx="2" presStyleCnt="4" custScaleY="61015">
        <dgm:presLayoutVars>
          <dgm:chMax val="0"/>
          <dgm:bulletEnabled val="1"/>
        </dgm:presLayoutVars>
      </dgm:prSet>
      <dgm:spPr/>
      <dgm:t>
        <a:bodyPr/>
        <a:lstStyle/>
        <a:p>
          <a:endParaRPr lang="es-AR"/>
        </a:p>
      </dgm:t>
    </dgm:pt>
    <dgm:pt modelId="{A24B88C6-5842-402B-A4E6-5530EEB8591D}" type="pres">
      <dgm:prSet presAssocID="{2B76CC04-660A-46CB-B07B-E8F2BC6A698A}" presName="spacer" presStyleCnt="0"/>
      <dgm:spPr/>
    </dgm:pt>
    <dgm:pt modelId="{C0CDDA5D-7CB7-4C90-8909-E20A67ACD0CC}" type="pres">
      <dgm:prSet presAssocID="{7611B7CC-8B2D-41E8-BE3A-9659E3D8220B}" presName="parentText" presStyleLbl="node1" presStyleIdx="3" presStyleCnt="4">
        <dgm:presLayoutVars>
          <dgm:chMax val="0"/>
          <dgm:bulletEnabled val="1"/>
        </dgm:presLayoutVars>
      </dgm:prSet>
      <dgm:spPr/>
      <dgm:t>
        <a:bodyPr/>
        <a:lstStyle/>
        <a:p>
          <a:endParaRPr lang="es-AR"/>
        </a:p>
      </dgm:t>
    </dgm:pt>
  </dgm:ptLst>
  <dgm:cxnLst>
    <dgm:cxn modelId="{2C7CD6CB-7300-414E-9F98-6BC3E5973183}" type="presOf" srcId="{44627F83-CD43-409C-A8E8-2914B38FF731}" destId="{D7BFB872-BBAE-4AAE-A806-7D97E3CF5131}" srcOrd="0" destOrd="0" presId="urn:microsoft.com/office/officeart/2005/8/layout/vList2"/>
    <dgm:cxn modelId="{332BC1C5-28D4-4974-9110-E927F456EA4B}" srcId="{44627F83-CD43-409C-A8E8-2914B38FF731}" destId="{7611B7CC-8B2D-41E8-BE3A-9659E3D8220B}" srcOrd="3" destOrd="0" parTransId="{52432520-1060-4673-9DF7-C327E0C30E4A}" sibTransId="{1EF84F5E-4C74-43A3-9097-51C4EB3F63F2}"/>
    <dgm:cxn modelId="{D030645E-5484-49C5-B932-1EF27B2E9A48}" type="presOf" srcId="{1DCCFF5B-BEA7-4F3D-8D87-74329FC41CD0}" destId="{D0FA41DE-FA8E-492B-AD57-DE5A1213A1A6}" srcOrd="0" destOrd="0" presId="urn:microsoft.com/office/officeart/2005/8/layout/vList2"/>
    <dgm:cxn modelId="{2737F8DB-D19D-4971-8C54-F2B050D3A578}" type="presOf" srcId="{3B85B737-A641-4150-889C-4675AB8EF8E4}" destId="{E076E04B-CEF7-4CC0-8196-9F88AC227C60}" srcOrd="0" destOrd="0" presId="urn:microsoft.com/office/officeart/2005/8/layout/vList2"/>
    <dgm:cxn modelId="{636A0CC3-57EB-4929-BC3C-F9C018B21C8A}" type="presOf" srcId="{8EDA5042-3ACC-47FF-8BFF-E7EBAD73968A}" destId="{0279A689-5DD6-4838-AAB9-499F93D456B5}" srcOrd="0" destOrd="0" presId="urn:microsoft.com/office/officeart/2005/8/layout/vList2"/>
    <dgm:cxn modelId="{D82A2DD1-9D13-4DFF-BF85-68156713220A}" srcId="{44627F83-CD43-409C-A8E8-2914B38FF731}" destId="{8EDA5042-3ACC-47FF-8BFF-E7EBAD73968A}" srcOrd="0" destOrd="0" parTransId="{A7D9366E-EA9F-4844-9A1B-5E9E5BA8F55D}" sibTransId="{C79CF436-9793-4F61-AB35-AC5A1330DC3C}"/>
    <dgm:cxn modelId="{62A8306A-1BED-4365-9F46-BE91F46CB7F3}" type="presOf" srcId="{7611B7CC-8B2D-41E8-BE3A-9659E3D8220B}" destId="{C0CDDA5D-7CB7-4C90-8909-E20A67ACD0CC}" srcOrd="0" destOrd="0" presId="urn:microsoft.com/office/officeart/2005/8/layout/vList2"/>
    <dgm:cxn modelId="{FE14EBD8-BD54-4196-A076-1CA85FE8762C}" srcId="{44627F83-CD43-409C-A8E8-2914B38FF731}" destId="{1DCCFF5B-BEA7-4F3D-8D87-74329FC41CD0}" srcOrd="1" destOrd="0" parTransId="{E4B793D6-5B37-4F53-ABCD-1CBD16343048}" sibTransId="{B3B0EA4D-709F-4BE0-9694-28B9D7B79716}"/>
    <dgm:cxn modelId="{635DA55E-FFA2-4431-8E76-367F8BC55463}" srcId="{44627F83-CD43-409C-A8E8-2914B38FF731}" destId="{3B85B737-A641-4150-889C-4675AB8EF8E4}" srcOrd="2" destOrd="0" parTransId="{A51C3DBD-ABA1-4334-A3A0-B9848862111E}" sibTransId="{2B76CC04-660A-46CB-B07B-E8F2BC6A698A}"/>
    <dgm:cxn modelId="{E892E13E-BCFA-480A-8A2D-AA74EA702218}" type="presParOf" srcId="{D7BFB872-BBAE-4AAE-A806-7D97E3CF5131}" destId="{0279A689-5DD6-4838-AAB9-499F93D456B5}" srcOrd="0" destOrd="0" presId="urn:microsoft.com/office/officeart/2005/8/layout/vList2"/>
    <dgm:cxn modelId="{24E92CED-11CD-4DC1-B1CC-D7506713C626}" type="presParOf" srcId="{D7BFB872-BBAE-4AAE-A806-7D97E3CF5131}" destId="{C43BB8FD-5641-4DD5-BF4C-A1C14BEAD823}" srcOrd="1" destOrd="0" presId="urn:microsoft.com/office/officeart/2005/8/layout/vList2"/>
    <dgm:cxn modelId="{93049AA0-3099-4748-ADB0-952139834C36}" type="presParOf" srcId="{D7BFB872-BBAE-4AAE-A806-7D97E3CF5131}" destId="{D0FA41DE-FA8E-492B-AD57-DE5A1213A1A6}" srcOrd="2" destOrd="0" presId="urn:microsoft.com/office/officeart/2005/8/layout/vList2"/>
    <dgm:cxn modelId="{979A75E4-C74E-4080-8A95-30EADE08B5E1}" type="presParOf" srcId="{D7BFB872-BBAE-4AAE-A806-7D97E3CF5131}" destId="{12E0AFAE-1209-44C5-8582-C7A8072AFF20}" srcOrd="3" destOrd="0" presId="urn:microsoft.com/office/officeart/2005/8/layout/vList2"/>
    <dgm:cxn modelId="{270B0992-6494-412A-B9D0-3CB3A97CEC90}" type="presParOf" srcId="{D7BFB872-BBAE-4AAE-A806-7D97E3CF5131}" destId="{E076E04B-CEF7-4CC0-8196-9F88AC227C60}" srcOrd="4" destOrd="0" presId="urn:microsoft.com/office/officeart/2005/8/layout/vList2"/>
    <dgm:cxn modelId="{F4E284BC-2529-49EB-82DC-2F857EBEA442}" type="presParOf" srcId="{D7BFB872-BBAE-4AAE-A806-7D97E3CF5131}" destId="{A24B88C6-5842-402B-A4E6-5530EEB8591D}" srcOrd="5" destOrd="0" presId="urn:microsoft.com/office/officeart/2005/8/layout/vList2"/>
    <dgm:cxn modelId="{645E47BC-2AA9-48B1-9823-913698AD184A}" type="presParOf" srcId="{D7BFB872-BBAE-4AAE-A806-7D97E3CF5131}" destId="{C0CDDA5D-7CB7-4C90-8909-E20A67ACD0C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CC8151-B61F-4B36-9731-5E50454798CD}" type="doc">
      <dgm:prSet loTypeId="urn:microsoft.com/office/officeart/2008/layout/VerticalCurvedList" loCatId="list" qsTypeId="urn:microsoft.com/office/officeart/2005/8/quickstyle/simple3" qsCatId="simple" csTypeId="urn:microsoft.com/office/officeart/2005/8/colors/accent3_1" csCatId="accent3" phldr="1"/>
      <dgm:spPr/>
      <dgm:t>
        <a:bodyPr/>
        <a:lstStyle/>
        <a:p>
          <a:endParaRPr lang="es-AR"/>
        </a:p>
      </dgm:t>
    </dgm:pt>
    <dgm:pt modelId="{F61366DA-C62D-43F6-A402-1325FC273752}">
      <dgm:prSet phldrT="[Texto]" custT="1"/>
      <dgm:spPr/>
      <dgm:t>
        <a:bodyPr/>
        <a:lstStyle/>
        <a:p>
          <a:r>
            <a:rPr lang="es-AR" sz="2000" dirty="0" smtClean="0"/>
            <a:t>a) Trabajo en grupos de reflexión pedagógica para revisar sus propuestas de enseñanza en relación a las capacidades.</a:t>
          </a:r>
          <a:endParaRPr lang="es-AR" sz="2000" dirty="0"/>
        </a:p>
      </dgm:t>
    </dgm:pt>
    <dgm:pt modelId="{E5DE9A54-40B5-4A1F-8029-9640F861DCF2}" type="parTrans" cxnId="{E8FA88BE-BC1F-4FBC-82A2-47F7D5B1F8D3}">
      <dgm:prSet/>
      <dgm:spPr/>
      <dgm:t>
        <a:bodyPr/>
        <a:lstStyle/>
        <a:p>
          <a:endParaRPr lang="es-AR"/>
        </a:p>
      </dgm:t>
    </dgm:pt>
    <dgm:pt modelId="{84E24FB2-64D3-4451-A7A7-D4378D20B98F}" type="sibTrans" cxnId="{E8FA88BE-BC1F-4FBC-82A2-47F7D5B1F8D3}">
      <dgm:prSet/>
      <dgm:spPr/>
      <dgm:t>
        <a:bodyPr/>
        <a:lstStyle/>
        <a:p>
          <a:endParaRPr lang="es-AR"/>
        </a:p>
      </dgm:t>
    </dgm:pt>
    <dgm:pt modelId="{8161FA1D-8C4E-41AB-BDA0-B48C8B9325F3}">
      <dgm:prSet phldrT="[Texto]" custT="1"/>
      <dgm:spPr/>
      <dgm:t>
        <a:bodyPr/>
        <a:lstStyle/>
        <a:p>
          <a:pPr algn="just"/>
          <a:r>
            <a:rPr lang="es-AR" sz="1900" dirty="0" smtClean="0"/>
            <a:t>b</a:t>
          </a:r>
          <a:r>
            <a:rPr lang="es-AR" sz="2000" dirty="0" smtClean="0"/>
            <a:t>) Partir de situaciones escolares en los niveles para el que forma el ISFD, identificar qué capacidades se ponen en juego e </a:t>
          </a:r>
          <a:r>
            <a:rPr lang="es-AR" sz="2000" dirty="0" err="1" smtClean="0"/>
            <a:t>hipotetizar</a:t>
          </a:r>
          <a:r>
            <a:rPr lang="es-AR" sz="2000" dirty="0" smtClean="0"/>
            <a:t> cómo se trabajó en el ISFD para el desarrollo de las mismas.</a:t>
          </a:r>
          <a:endParaRPr lang="es-AR" sz="1900" dirty="0"/>
        </a:p>
      </dgm:t>
    </dgm:pt>
    <dgm:pt modelId="{C6AFC93D-EEA1-4099-B386-66DA5ADE0B91}" type="parTrans" cxnId="{D61D3EEB-9045-44B8-BF08-72358B92E1E6}">
      <dgm:prSet/>
      <dgm:spPr/>
      <dgm:t>
        <a:bodyPr/>
        <a:lstStyle/>
        <a:p>
          <a:endParaRPr lang="es-AR"/>
        </a:p>
      </dgm:t>
    </dgm:pt>
    <dgm:pt modelId="{5F599CE3-5E3F-42FA-B855-0A5E02D4DA93}" type="sibTrans" cxnId="{D61D3EEB-9045-44B8-BF08-72358B92E1E6}">
      <dgm:prSet/>
      <dgm:spPr/>
      <dgm:t>
        <a:bodyPr/>
        <a:lstStyle/>
        <a:p>
          <a:endParaRPr lang="es-AR"/>
        </a:p>
      </dgm:t>
    </dgm:pt>
    <dgm:pt modelId="{2B499EC0-5320-4E09-9DBC-9E953B015D90}">
      <dgm:prSet custT="1"/>
      <dgm:spPr/>
      <dgm:t>
        <a:bodyPr/>
        <a:lstStyle/>
        <a:p>
          <a:r>
            <a:rPr lang="es-AR" sz="2000" dirty="0" smtClean="0"/>
            <a:t>c) Proponer a los docentes, registrar el desarrollo de alguna propuesta de enseñanza que se vincule con el nivel para el que forma e involucre el desarrollo de alguna/s capacidades y contenidos. Se sugiere completar el registro con las opiniones de los estudiantes acerca de dicha propuesta.</a:t>
          </a:r>
          <a:endParaRPr lang="es-AR" sz="2000" dirty="0"/>
        </a:p>
      </dgm:t>
    </dgm:pt>
    <dgm:pt modelId="{1AD0AF29-F2BE-440A-BBD8-3C1E2829B981}" type="parTrans" cxnId="{D15947BC-6734-418E-B373-EAF76672D3F7}">
      <dgm:prSet/>
      <dgm:spPr/>
      <dgm:t>
        <a:bodyPr/>
        <a:lstStyle/>
        <a:p>
          <a:endParaRPr lang="es-AR"/>
        </a:p>
      </dgm:t>
    </dgm:pt>
    <dgm:pt modelId="{A07BBBCE-95D5-4003-83ED-19BF9E1E3867}" type="sibTrans" cxnId="{D15947BC-6734-418E-B373-EAF76672D3F7}">
      <dgm:prSet/>
      <dgm:spPr/>
      <dgm:t>
        <a:bodyPr/>
        <a:lstStyle/>
        <a:p>
          <a:endParaRPr lang="es-AR"/>
        </a:p>
      </dgm:t>
    </dgm:pt>
    <dgm:pt modelId="{EEAAE6DB-829F-45E4-A324-F5110356E855}" type="pres">
      <dgm:prSet presAssocID="{F4CC8151-B61F-4B36-9731-5E50454798CD}" presName="Name0" presStyleCnt="0">
        <dgm:presLayoutVars>
          <dgm:chMax val="7"/>
          <dgm:chPref val="7"/>
          <dgm:dir/>
        </dgm:presLayoutVars>
      </dgm:prSet>
      <dgm:spPr/>
      <dgm:t>
        <a:bodyPr/>
        <a:lstStyle/>
        <a:p>
          <a:endParaRPr lang="es-AR"/>
        </a:p>
      </dgm:t>
    </dgm:pt>
    <dgm:pt modelId="{0F4977AB-5925-4D74-ADF8-7C72A77C2D20}" type="pres">
      <dgm:prSet presAssocID="{F4CC8151-B61F-4B36-9731-5E50454798CD}" presName="Name1" presStyleCnt="0"/>
      <dgm:spPr/>
    </dgm:pt>
    <dgm:pt modelId="{C6966C49-EF1F-4512-982E-42FBC034CF33}" type="pres">
      <dgm:prSet presAssocID="{F4CC8151-B61F-4B36-9731-5E50454798CD}" presName="cycle" presStyleCnt="0"/>
      <dgm:spPr/>
    </dgm:pt>
    <dgm:pt modelId="{BB6620DB-DC98-4191-ADE5-9F7270A5A212}" type="pres">
      <dgm:prSet presAssocID="{F4CC8151-B61F-4B36-9731-5E50454798CD}" presName="srcNode" presStyleLbl="node1" presStyleIdx="0" presStyleCnt="3"/>
      <dgm:spPr/>
    </dgm:pt>
    <dgm:pt modelId="{72DD7B81-1312-4208-9FD6-C9E993AFB8FA}" type="pres">
      <dgm:prSet presAssocID="{F4CC8151-B61F-4B36-9731-5E50454798CD}" presName="conn" presStyleLbl="parChTrans1D2" presStyleIdx="0" presStyleCnt="1"/>
      <dgm:spPr/>
      <dgm:t>
        <a:bodyPr/>
        <a:lstStyle/>
        <a:p>
          <a:endParaRPr lang="es-AR"/>
        </a:p>
      </dgm:t>
    </dgm:pt>
    <dgm:pt modelId="{EEFD5D7D-89EB-4034-984D-4F9509687B5A}" type="pres">
      <dgm:prSet presAssocID="{F4CC8151-B61F-4B36-9731-5E50454798CD}" presName="extraNode" presStyleLbl="node1" presStyleIdx="0" presStyleCnt="3"/>
      <dgm:spPr/>
    </dgm:pt>
    <dgm:pt modelId="{D16F0277-411D-4279-A580-8263C7BC7DC3}" type="pres">
      <dgm:prSet presAssocID="{F4CC8151-B61F-4B36-9731-5E50454798CD}" presName="dstNode" presStyleLbl="node1" presStyleIdx="0" presStyleCnt="3"/>
      <dgm:spPr/>
    </dgm:pt>
    <dgm:pt modelId="{F3DA1415-8A35-4822-AE5F-16B56109A386}" type="pres">
      <dgm:prSet presAssocID="{F61366DA-C62D-43F6-A402-1325FC273752}" presName="text_1" presStyleLbl="node1" presStyleIdx="0" presStyleCnt="3">
        <dgm:presLayoutVars>
          <dgm:bulletEnabled val="1"/>
        </dgm:presLayoutVars>
      </dgm:prSet>
      <dgm:spPr/>
      <dgm:t>
        <a:bodyPr/>
        <a:lstStyle/>
        <a:p>
          <a:endParaRPr lang="es-AR"/>
        </a:p>
      </dgm:t>
    </dgm:pt>
    <dgm:pt modelId="{75309FDC-8CA9-47EA-8BA8-24139F502AC3}" type="pres">
      <dgm:prSet presAssocID="{F61366DA-C62D-43F6-A402-1325FC273752}" presName="accent_1" presStyleCnt="0"/>
      <dgm:spPr/>
    </dgm:pt>
    <dgm:pt modelId="{F4E00D68-53FC-4BF5-BACE-54BE9E5683CF}" type="pres">
      <dgm:prSet presAssocID="{F61366DA-C62D-43F6-A402-1325FC273752}" presName="accentRepeatNode" presStyleLbl="solidFgAcc1" presStyleIdx="0" presStyleCnt="3" custLinFactNeighborX="-5520" custLinFactNeighborY="-3805"/>
      <dgm:spPr/>
    </dgm:pt>
    <dgm:pt modelId="{C34C908F-15E2-41B8-AC9B-64975EC85B06}" type="pres">
      <dgm:prSet presAssocID="{8161FA1D-8C4E-41AB-BDA0-B48C8B9325F3}" presName="text_2" presStyleLbl="node1" presStyleIdx="1" presStyleCnt="3">
        <dgm:presLayoutVars>
          <dgm:bulletEnabled val="1"/>
        </dgm:presLayoutVars>
      </dgm:prSet>
      <dgm:spPr/>
      <dgm:t>
        <a:bodyPr/>
        <a:lstStyle/>
        <a:p>
          <a:endParaRPr lang="es-AR"/>
        </a:p>
      </dgm:t>
    </dgm:pt>
    <dgm:pt modelId="{47AB95CF-F7B0-4BCB-A09C-F53A72DDA62D}" type="pres">
      <dgm:prSet presAssocID="{8161FA1D-8C4E-41AB-BDA0-B48C8B9325F3}" presName="accent_2" presStyleCnt="0"/>
      <dgm:spPr/>
    </dgm:pt>
    <dgm:pt modelId="{FA593269-DC04-4F20-93BB-CF13D60D16E6}" type="pres">
      <dgm:prSet presAssocID="{8161FA1D-8C4E-41AB-BDA0-B48C8B9325F3}" presName="accentRepeatNode" presStyleLbl="solidFgAcc1" presStyleIdx="1" presStyleCnt="3" custLinFactNeighborX="-14984" custLinFactNeighborY="-1560"/>
      <dgm:spPr/>
    </dgm:pt>
    <dgm:pt modelId="{01563D4E-47CF-467B-9F14-26DDC7570AC8}" type="pres">
      <dgm:prSet presAssocID="{2B499EC0-5320-4E09-9DBC-9E953B015D90}" presName="text_3" presStyleLbl="node1" presStyleIdx="2" presStyleCnt="3">
        <dgm:presLayoutVars>
          <dgm:bulletEnabled val="1"/>
        </dgm:presLayoutVars>
      </dgm:prSet>
      <dgm:spPr/>
      <dgm:t>
        <a:bodyPr/>
        <a:lstStyle/>
        <a:p>
          <a:endParaRPr lang="es-AR"/>
        </a:p>
      </dgm:t>
    </dgm:pt>
    <dgm:pt modelId="{ADFA335F-2687-4477-9A3F-B90D8CB0C5E9}" type="pres">
      <dgm:prSet presAssocID="{2B499EC0-5320-4E09-9DBC-9E953B015D90}" presName="accent_3" presStyleCnt="0"/>
      <dgm:spPr/>
    </dgm:pt>
    <dgm:pt modelId="{BD3D9DDA-8C38-48B2-8985-4A0EF10DD014}" type="pres">
      <dgm:prSet presAssocID="{2B499EC0-5320-4E09-9DBC-9E953B015D90}" presName="accentRepeatNode" presStyleLbl="solidFgAcc1" presStyleIdx="2" presStyleCnt="3" custLinFactNeighborX="-10406" custLinFactNeighborY="684"/>
      <dgm:spPr/>
    </dgm:pt>
  </dgm:ptLst>
  <dgm:cxnLst>
    <dgm:cxn modelId="{B2DCC7AD-7432-435D-9358-142F8FF85955}" type="presOf" srcId="{84E24FB2-64D3-4451-A7A7-D4378D20B98F}" destId="{72DD7B81-1312-4208-9FD6-C9E993AFB8FA}" srcOrd="0" destOrd="0" presId="urn:microsoft.com/office/officeart/2008/layout/VerticalCurvedList"/>
    <dgm:cxn modelId="{E8FA88BE-BC1F-4FBC-82A2-47F7D5B1F8D3}" srcId="{F4CC8151-B61F-4B36-9731-5E50454798CD}" destId="{F61366DA-C62D-43F6-A402-1325FC273752}" srcOrd="0" destOrd="0" parTransId="{E5DE9A54-40B5-4A1F-8029-9640F861DCF2}" sibTransId="{84E24FB2-64D3-4451-A7A7-D4378D20B98F}"/>
    <dgm:cxn modelId="{59593FBE-0508-4413-9EBB-A3C17A967CEC}" type="presOf" srcId="{F61366DA-C62D-43F6-A402-1325FC273752}" destId="{F3DA1415-8A35-4822-AE5F-16B56109A386}" srcOrd="0" destOrd="0" presId="urn:microsoft.com/office/officeart/2008/layout/VerticalCurvedList"/>
    <dgm:cxn modelId="{0ED05878-00D6-45D6-84D7-6C23BD9DA026}" type="presOf" srcId="{F4CC8151-B61F-4B36-9731-5E50454798CD}" destId="{EEAAE6DB-829F-45E4-A324-F5110356E855}" srcOrd="0" destOrd="0" presId="urn:microsoft.com/office/officeart/2008/layout/VerticalCurvedList"/>
    <dgm:cxn modelId="{D61D3EEB-9045-44B8-BF08-72358B92E1E6}" srcId="{F4CC8151-B61F-4B36-9731-5E50454798CD}" destId="{8161FA1D-8C4E-41AB-BDA0-B48C8B9325F3}" srcOrd="1" destOrd="0" parTransId="{C6AFC93D-EEA1-4099-B386-66DA5ADE0B91}" sibTransId="{5F599CE3-5E3F-42FA-B855-0A5E02D4DA93}"/>
    <dgm:cxn modelId="{D15947BC-6734-418E-B373-EAF76672D3F7}" srcId="{F4CC8151-B61F-4B36-9731-5E50454798CD}" destId="{2B499EC0-5320-4E09-9DBC-9E953B015D90}" srcOrd="2" destOrd="0" parTransId="{1AD0AF29-F2BE-440A-BBD8-3C1E2829B981}" sibTransId="{A07BBBCE-95D5-4003-83ED-19BF9E1E3867}"/>
    <dgm:cxn modelId="{4243256F-D916-4F20-9736-6CDB2C23B3AE}" type="presOf" srcId="{2B499EC0-5320-4E09-9DBC-9E953B015D90}" destId="{01563D4E-47CF-467B-9F14-26DDC7570AC8}" srcOrd="0" destOrd="0" presId="urn:microsoft.com/office/officeart/2008/layout/VerticalCurvedList"/>
    <dgm:cxn modelId="{1F83B9DA-3630-4DC2-A468-58C7094D5B15}" type="presOf" srcId="{8161FA1D-8C4E-41AB-BDA0-B48C8B9325F3}" destId="{C34C908F-15E2-41B8-AC9B-64975EC85B06}" srcOrd="0" destOrd="0" presId="urn:microsoft.com/office/officeart/2008/layout/VerticalCurvedList"/>
    <dgm:cxn modelId="{3A64103A-CE71-4853-A62F-039344F1CF63}" type="presParOf" srcId="{EEAAE6DB-829F-45E4-A324-F5110356E855}" destId="{0F4977AB-5925-4D74-ADF8-7C72A77C2D20}" srcOrd="0" destOrd="0" presId="urn:microsoft.com/office/officeart/2008/layout/VerticalCurvedList"/>
    <dgm:cxn modelId="{151FBC94-5F85-492A-9E62-57D93ACB711A}" type="presParOf" srcId="{0F4977AB-5925-4D74-ADF8-7C72A77C2D20}" destId="{C6966C49-EF1F-4512-982E-42FBC034CF33}" srcOrd="0" destOrd="0" presId="urn:microsoft.com/office/officeart/2008/layout/VerticalCurvedList"/>
    <dgm:cxn modelId="{9BA7084E-FC2B-4138-AFF7-D4B1F7B773AD}" type="presParOf" srcId="{C6966C49-EF1F-4512-982E-42FBC034CF33}" destId="{BB6620DB-DC98-4191-ADE5-9F7270A5A212}" srcOrd="0" destOrd="0" presId="urn:microsoft.com/office/officeart/2008/layout/VerticalCurvedList"/>
    <dgm:cxn modelId="{FB49F3A2-3095-4216-B210-C7948B1C9458}" type="presParOf" srcId="{C6966C49-EF1F-4512-982E-42FBC034CF33}" destId="{72DD7B81-1312-4208-9FD6-C9E993AFB8FA}" srcOrd="1" destOrd="0" presId="urn:microsoft.com/office/officeart/2008/layout/VerticalCurvedList"/>
    <dgm:cxn modelId="{B7852A14-0458-43A7-9141-39C4AE16F902}" type="presParOf" srcId="{C6966C49-EF1F-4512-982E-42FBC034CF33}" destId="{EEFD5D7D-89EB-4034-984D-4F9509687B5A}" srcOrd="2" destOrd="0" presId="urn:microsoft.com/office/officeart/2008/layout/VerticalCurvedList"/>
    <dgm:cxn modelId="{73B7BA14-4E83-43E7-B61D-9D757082CFA7}" type="presParOf" srcId="{C6966C49-EF1F-4512-982E-42FBC034CF33}" destId="{D16F0277-411D-4279-A580-8263C7BC7DC3}" srcOrd="3" destOrd="0" presId="urn:microsoft.com/office/officeart/2008/layout/VerticalCurvedList"/>
    <dgm:cxn modelId="{48EB1573-120E-4699-BA49-984F263BA885}" type="presParOf" srcId="{0F4977AB-5925-4D74-ADF8-7C72A77C2D20}" destId="{F3DA1415-8A35-4822-AE5F-16B56109A386}" srcOrd="1" destOrd="0" presId="urn:microsoft.com/office/officeart/2008/layout/VerticalCurvedList"/>
    <dgm:cxn modelId="{A2048258-27CD-435B-B52A-3FAF2B099FF9}" type="presParOf" srcId="{0F4977AB-5925-4D74-ADF8-7C72A77C2D20}" destId="{75309FDC-8CA9-47EA-8BA8-24139F502AC3}" srcOrd="2" destOrd="0" presId="urn:microsoft.com/office/officeart/2008/layout/VerticalCurvedList"/>
    <dgm:cxn modelId="{BAA6E336-8DC7-473C-8933-72E9D8F9D418}" type="presParOf" srcId="{75309FDC-8CA9-47EA-8BA8-24139F502AC3}" destId="{F4E00D68-53FC-4BF5-BACE-54BE9E5683CF}" srcOrd="0" destOrd="0" presId="urn:microsoft.com/office/officeart/2008/layout/VerticalCurvedList"/>
    <dgm:cxn modelId="{532EC866-8FDE-4F53-BC67-84215D550880}" type="presParOf" srcId="{0F4977AB-5925-4D74-ADF8-7C72A77C2D20}" destId="{C34C908F-15E2-41B8-AC9B-64975EC85B06}" srcOrd="3" destOrd="0" presId="urn:microsoft.com/office/officeart/2008/layout/VerticalCurvedList"/>
    <dgm:cxn modelId="{32FC0F97-AEE9-4B7E-97DB-7D77B521AF60}" type="presParOf" srcId="{0F4977AB-5925-4D74-ADF8-7C72A77C2D20}" destId="{47AB95CF-F7B0-4BCB-A09C-F53A72DDA62D}" srcOrd="4" destOrd="0" presId="urn:microsoft.com/office/officeart/2008/layout/VerticalCurvedList"/>
    <dgm:cxn modelId="{7C668FD8-B2D0-4467-97FC-ABD2411B261C}" type="presParOf" srcId="{47AB95CF-F7B0-4BCB-A09C-F53A72DDA62D}" destId="{FA593269-DC04-4F20-93BB-CF13D60D16E6}" srcOrd="0" destOrd="0" presId="urn:microsoft.com/office/officeart/2008/layout/VerticalCurvedList"/>
    <dgm:cxn modelId="{D43ED1B7-1294-43A4-BB42-77193D9857A0}" type="presParOf" srcId="{0F4977AB-5925-4D74-ADF8-7C72A77C2D20}" destId="{01563D4E-47CF-467B-9F14-26DDC7570AC8}" srcOrd="5" destOrd="0" presId="urn:microsoft.com/office/officeart/2008/layout/VerticalCurvedList"/>
    <dgm:cxn modelId="{658C0164-20C4-4EA8-B240-1108A9A7AA10}" type="presParOf" srcId="{0F4977AB-5925-4D74-ADF8-7C72A77C2D20}" destId="{ADFA335F-2687-4477-9A3F-B90D8CB0C5E9}" srcOrd="6" destOrd="0" presId="urn:microsoft.com/office/officeart/2008/layout/VerticalCurvedList"/>
    <dgm:cxn modelId="{7CC919C4-1DA7-4755-8697-FCAAE5961C65}" type="presParOf" srcId="{ADFA335F-2687-4477-9A3F-B90D8CB0C5E9}" destId="{BD3D9DDA-8C38-48B2-8985-4A0EF10DD01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4B108F-3BDB-4D7A-9CFA-EDA171E351A6}" type="doc">
      <dgm:prSet loTypeId="urn:microsoft.com/office/officeart/2005/8/layout/vList2" loCatId="list" qsTypeId="urn:microsoft.com/office/officeart/2005/8/quickstyle/3d2" qsCatId="3D" csTypeId="urn:microsoft.com/office/officeart/2005/8/colors/accent3_1" csCatId="accent3" phldr="1"/>
      <dgm:spPr/>
      <dgm:t>
        <a:bodyPr/>
        <a:lstStyle/>
        <a:p>
          <a:endParaRPr lang="es-AR"/>
        </a:p>
      </dgm:t>
    </dgm:pt>
    <dgm:pt modelId="{B7B1B03D-BAD6-41E7-BD8C-D7A257A3FF53}">
      <dgm:prSet phldrT="[Texto]" custT="1"/>
      <dgm:spPr/>
      <dgm:t>
        <a:bodyPr/>
        <a:lstStyle/>
        <a:p>
          <a:pPr algn="just"/>
          <a:r>
            <a:rPr lang="es-AR" sz="1800" dirty="0" smtClean="0"/>
            <a:t>a</a:t>
          </a:r>
          <a:r>
            <a:rPr lang="es-AR" sz="2000" dirty="0" smtClean="0"/>
            <a:t>) Compartir en subgrupos los registros de las propuestas de enseñanza e identificar semejanzas, diferencias, momentos significativos, aprendizajes y situaciones críticas. </a:t>
          </a:r>
          <a:endParaRPr lang="es-AR" sz="2000" dirty="0"/>
        </a:p>
      </dgm:t>
    </dgm:pt>
    <dgm:pt modelId="{8DD28296-B26F-4987-A7C6-1C08B12FEE28}" type="parTrans" cxnId="{795C7BA1-BAC3-44AD-9B44-F752B60FAC9E}">
      <dgm:prSet/>
      <dgm:spPr/>
      <dgm:t>
        <a:bodyPr/>
        <a:lstStyle/>
        <a:p>
          <a:endParaRPr lang="es-AR"/>
        </a:p>
      </dgm:t>
    </dgm:pt>
    <dgm:pt modelId="{0B17CE2D-E9AA-4EA6-9FDC-5944CCE5350D}" type="sibTrans" cxnId="{795C7BA1-BAC3-44AD-9B44-F752B60FAC9E}">
      <dgm:prSet/>
      <dgm:spPr/>
      <dgm:t>
        <a:bodyPr/>
        <a:lstStyle/>
        <a:p>
          <a:endParaRPr lang="es-AR"/>
        </a:p>
      </dgm:t>
    </dgm:pt>
    <dgm:pt modelId="{6EA58144-69C7-4FDE-A4AF-C329BA5A9E99}">
      <dgm:prSet phldrT="[Texto]" custT="1"/>
      <dgm:spPr/>
      <dgm:t>
        <a:bodyPr/>
        <a:lstStyle/>
        <a:p>
          <a:pPr algn="just"/>
          <a:r>
            <a:rPr lang="es-AR" sz="1800" dirty="0" smtClean="0"/>
            <a:t>d</a:t>
          </a:r>
          <a:r>
            <a:rPr lang="es-AR" sz="2000" dirty="0" smtClean="0"/>
            <a:t>) Promover la reflexión a partir de los dos videos de Rebeca </a:t>
          </a:r>
          <a:r>
            <a:rPr lang="es-AR" sz="2000" dirty="0" err="1" smtClean="0"/>
            <a:t>Anijovich</a:t>
          </a:r>
          <a:r>
            <a:rPr lang="es-AR" sz="2000" dirty="0" smtClean="0"/>
            <a:t> sobre evaluación formativa y el valor formativo de la retroalimentación y conformar grupos de reflexión respecto del sentido de la evaluación, la autoevaluación y retroalimentación y las posibilidades de incorporar algunas de estas ideas en la práctica </a:t>
          </a:r>
          <a:endParaRPr lang="es-AR" sz="2000" dirty="0"/>
        </a:p>
      </dgm:t>
    </dgm:pt>
    <dgm:pt modelId="{D4532CD9-C7E1-4152-9643-A83A8FB0C93A}" type="parTrans" cxnId="{5AC1B907-E8B5-4708-AE4C-C13BEB4C168D}">
      <dgm:prSet/>
      <dgm:spPr/>
      <dgm:t>
        <a:bodyPr/>
        <a:lstStyle/>
        <a:p>
          <a:endParaRPr lang="es-AR"/>
        </a:p>
      </dgm:t>
    </dgm:pt>
    <dgm:pt modelId="{DD0D3157-BA15-432A-89D7-40A06956C595}" type="sibTrans" cxnId="{5AC1B907-E8B5-4708-AE4C-C13BEB4C168D}">
      <dgm:prSet/>
      <dgm:spPr/>
      <dgm:t>
        <a:bodyPr/>
        <a:lstStyle/>
        <a:p>
          <a:endParaRPr lang="es-AR"/>
        </a:p>
      </dgm:t>
    </dgm:pt>
    <dgm:pt modelId="{D3A5FDC1-1316-4EDC-9571-61A97CDBB3D4}">
      <dgm:prSet phldrT="[Texto]" custT="1"/>
      <dgm:spPr/>
      <dgm:t>
        <a:bodyPr/>
        <a:lstStyle/>
        <a:p>
          <a:pPr algn="just"/>
          <a:r>
            <a:rPr lang="es-AR" sz="1800" dirty="0" smtClean="0"/>
            <a:t>C</a:t>
          </a:r>
          <a:r>
            <a:rPr lang="es-AR" sz="2000" dirty="0" smtClean="0"/>
            <a:t>) laborar orientaciones, sugerencias o criterios para el desarrollo de propuestas de enseñanza en el marco de capacidades profesionales</a:t>
          </a:r>
          <a:endParaRPr lang="es-AR" sz="2000" dirty="0"/>
        </a:p>
      </dgm:t>
    </dgm:pt>
    <dgm:pt modelId="{779F6A68-A17D-4781-B6CA-FC3902641D09}" type="sibTrans" cxnId="{0ED62E1B-AC65-4B14-A5DA-B7E52F92F51A}">
      <dgm:prSet/>
      <dgm:spPr/>
      <dgm:t>
        <a:bodyPr/>
        <a:lstStyle/>
        <a:p>
          <a:endParaRPr lang="es-AR"/>
        </a:p>
      </dgm:t>
    </dgm:pt>
    <dgm:pt modelId="{47823357-85B8-4383-9737-5CE01CD5CB5B}" type="parTrans" cxnId="{0ED62E1B-AC65-4B14-A5DA-B7E52F92F51A}">
      <dgm:prSet/>
      <dgm:spPr/>
      <dgm:t>
        <a:bodyPr/>
        <a:lstStyle/>
        <a:p>
          <a:endParaRPr lang="es-AR"/>
        </a:p>
      </dgm:t>
    </dgm:pt>
    <dgm:pt modelId="{7ECFA185-9E32-4A0A-9ECF-7C336B3E28CC}">
      <dgm:prSet phldrT="[Texto]" custT="1"/>
      <dgm:spPr/>
      <dgm:t>
        <a:bodyPr/>
        <a:lstStyle/>
        <a:p>
          <a:r>
            <a:rPr lang="es-AR" sz="2000" dirty="0" smtClean="0"/>
            <a:t>b) Identificar tipos de propuestas o actividades que están ausentes o debilitadas. </a:t>
          </a:r>
          <a:endParaRPr lang="es-AR" sz="2000" dirty="0"/>
        </a:p>
      </dgm:t>
    </dgm:pt>
    <dgm:pt modelId="{B085A20F-F5F1-4792-84F3-2B264E499834}" type="sibTrans" cxnId="{FCC8C206-8531-4276-B187-14A0CE0575F4}">
      <dgm:prSet/>
      <dgm:spPr/>
      <dgm:t>
        <a:bodyPr/>
        <a:lstStyle/>
        <a:p>
          <a:endParaRPr lang="es-AR"/>
        </a:p>
      </dgm:t>
    </dgm:pt>
    <dgm:pt modelId="{6745B39A-219E-45FA-A1BE-5E4B6D70D62D}" type="parTrans" cxnId="{FCC8C206-8531-4276-B187-14A0CE0575F4}">
      <dgm:prSet/>
      <dgm:spPr/>
      <dgm:t>
        <a:bodyPr/>
        <a:lstStyle/>
        <a:p>
          <a:endParaRPr lang="es-AR"/>
        </a:p>
      </dgm:t>
    </dgm:pt>
    <dgm:pt modelId="{ED4579F7-ACED-48F1-A84E-AD852C801D19}" type="pres">
      <dgm:prSet presAssocID="{974B108F-3BDB-4D7A-9CFA-EDA171E351A6}" presName="linear" presStyleCnt="0">
        <dgm:presLayoutVars>
          <dgm:animLvl val="lvl"/>
          <dgm:resizeHandles val="exact"/>
        </dgm:presLayoutVars>
      </dgm:prSet>
      <dgm:spPr/>
      <dgm:t>
        <a:bodyPr/>
        <a:lstStyle/>
        <a:p>
          <a:endParaRPr lang="es-AR"/>
        </a:p>
      </dgm:t>
    </dgm:pt>
    <dgm:pt modelId="{E98D4AC3-17B1-43DA-907F-6210F253A851}" type="pres">
      <dgm:prSet presAssocID="{B7B1B03D-BAD6-41E7-BD8C-D7A257A3FF53}" presName="parentText" presStyleLbl="node1" presStyleIdx="0" presStyleCnt="4" custScaleY="83389">
        <dgm:presLayoutVars>
          <dgm:chMax val="0"/>
          <dgm:bulletEnabled val="1"/>
        </dgm:presLayoutVars>
      </dgm:prSet>
      <dgm:spPr/>
      <dgm:t>
        <a:bodyPr/>
        <a:lstStyle/>
        <a:p>
          <a:endParaRPr lang="es-AR"/>
        </a:p>
      </dgm:t>
    </dgm:pt>
    <dgm:pt modelId="{4109210D-8FCD-4606-B33C-69FAA5F51CE2}" type="pres">
      <dgm:prSet presAssocID="{0B17CE2D-E9AA-4EA6-9FDC-5944CCE5350D}" presName="spacer" presStyleCnt="0"/>
      <dgm:spPr/>
    </dgm:pt>
    <dgm:pt modelId="{3C04D7DE-2415-44EC-89E5-43D52FA6B03B}" type="pres">
      <dgm:prSet presAssocID="{7ECFA185-9E32-4A0A-9ECF-7C336B3E28CC}" presName="parentText" presStyleLbl="node1" presStyleIdx="1" presStyleCnt="4" custScaleY="84492">
        <dgm:presLayoutVars>
          <dgm:chMax val="0"/>
          <dgm:bulletEnabled val="1"/>
        </dgm:presLayoutVars>
      </dgm:prSet>
      <dgm:spPr/>
      <dgm:t>
        <a:bodyPr/>
        <a:lstStyle/>
        <a:p>
          <a:endParaRPr lang="es-AR"/>
        </a:p>
      </dgm:t>
    </dgm:pt>
    <dgm:pt modelId="{124136A9-6492-4377-9914-872594A82736}" type="pres">
      <dgm:prSet presAssocID="{B085A20F-F5F1-4792-84F3-2B264E499834}" presName="spacer" presStyleCnt="0"/>
      <dgm:spPr/>
    </dgm:pt>
    <dgm:pt modelId="{F2D03FD8-5DBC-42B7-BFE6-DDCD80C34F40}" type="pres">
      <dgm:prSet presAssocID="{D3A5FDC1-1316-4EDC-9571-61A97CDBB3D4}" presName="parentText" presStyleLbl="node1" presStyleIdx="2" presStyleCnt="4" custScaleY="82597" custLinFactNeighborY="-27710">
        <dgm:presLayoutVars>
          <dgm:chMax val="0"/>
          <dgm:bulletEnabled val="1"/>
        </dgm:presLayoutVars>
      </dgm:prSet>
      <dgm:spPr/>
      <dgm:t>
        <a:bodyPr/>
        <a:lstStyle/>
        <a:p>
          <a:endParaRPr lang="es-AR"/>
        </a:p>
      </dgm:t>
    </dgm:pt>
    <dgm:pt modelId="{E8CD4B45-3C2D-4E70-A003-F6B33A5B6929}" type="pres">
      <dgm:prSet presAssocID="{779F6A68-A17D-4781-B6CA-FC3902641D09}" presName="spacer" presStyleCnt="0"/>
      <dgm:spPr/>
    </dgm:pt>
    <dgm:pt modelId="{9B443351-929C-4DCE-99FB-A6E4A3FF6891}" type="pres">
      <dgm:prSet presAssocID="{6EA58144-69C7-4FDE-A4AF-C329BA5A9E99}" presName="parentText" presStyleLbl="node1" presStyleIdx="3" presStyleCnt="4" custScaleY="132039">
        <dgm:presLayoutVars>
          <dgm:chMax val="0"/>
          <dgm:bulletEnabled val="1"/>
        </dgm:presLayoutVars>
      </dgm:prSet>
      <dgm:spPr/>
      <dgm:t>
        <a:bodyPr/>
        <a:lstStyle/>
        <a:p>
          <a:endParaRPr lang="es-AR"/>
        </a:p>
      </dgm:t>
    </dgm:pt>
  </dgm:ptLst>
  <dgm:cxnLst>
    <dgm:cxn modelId="{795C7BA1-BAC3-44AD-9B44-F752B60FAC9E}" srcId="{974B108F-3BDB-4D7A-9CFA-EDA171E351A6}" destId="{B7B1B03D-BAD6-41E7-BD8C-D7A257A3FF53}" srcOrd="0" destOrd="0" parTransId="{8DD28296-B26F-4987-A7C6-1C08B12FEE28}" sibTransId="{0B17CE2D-E9AA-4EA6-9FDC-5944CCE5350D}"/>
    <dgm:cxn modelId="{0ED62E1B-AC65-4B14-A5DA-B7E52F92F51A}" srcId="{974B108F-3BDB-4D7A-9CFA-EDA171E351A6}" destId="{D3A5FDC1-1316-4EDC-9571-61A97CDBB3D4}" srcOrd="2" destOrd="0" parTransId="{47823357-85B8-4383-9737-5CE01CD5CB5B}" sibTransId="{779F6A68-A17D-4781-B6CA-FC3902641D09}"/>
    <dgm:cxn modelId="{DF08BA11-4657-428F-A11F-3E3B7CC2C6F9}" type="presOf" srcId="{D3A5FDC1-1316-4EDC-9571-61A97CDBB3D4}" destId="{F2D03FD8-5DBC-42B7-BFE6-DDCD80C34F40}" srcOrd="0" destOrd="0" presId="urn:microsoft.com/office/officeart/2005/8/layout/vList2"/>
    <dgm:cxn modelId="{43B612DB-F8D1-41B7-8612-54C3B606DFB5}" type="presOf" srcId="{6EA58144-69C7-4FDE-A4AF-C329BA5A9E99}" destId="{9B443351-929C-4DCE-99FB-A6E4A3FF6891}" srcOrd="0" destOrd="0" presId="urn:microsoft.com/office/officeart/2005/8/layout/vList2"/>
    <dgm:cxn modelId="{F44037C1-D8E5-45E9-B327-3507DEEB7C28}" type="presOf" srcId="{7ECFA185-9E32-4A0A-9ECF-7C336B3E28CC}" destId="{3C04D7DE-2415-44EC-89E5-43D52FA6B03B}" srcOrd="0" destOrd="0" presId="urn:microsoft.com/office/officeart/2005/8/layout/vList2"/>
    <dgm:cxn modelId="{FB244426-30A2-4F3B-BF06-308C75C554E2}" type="presOf" srcId="{B7B1B03D-BAD6-41E7-BD8C-D7A257A3FF53}" destId="{E98D4AC3-17B1-43DA-907F-6210F253A851}" srcOrd="0" destOrd="0" presId="urn:microsoft.com/office/officeart/2005/8/layout/vList2"/>
    <dgm:cxn modelId="{5AC1B907-E8B5-4708-AE4C-C13BEB4C168D}" srcId="{974B108F-3BDB-4D7A-9CFA-EDA171E351A6}" destId="{6EA58144-69C7-4FDE-A4AF-C329BA5A9E99}" srcOrd="3" destOrd="0" parTransId="{D4532CD9-C7E1-4152-9643-A83A8FB0C93A}" sibTransId="{DD0D3157-BA15-432A-89D7-40A06956C595}"/>
    <dgm:cxn modelId="{5A136039-FCF9-45D6-B447-0630F13DCDF8}" type="presOf" srcId="{974B108F-3BDB-4D7A-9CFA-EDA171E351A6}" destId="{ED4579F7-ACED-48F1-A84E-AD852C801D19}" srcOrd="0" destOrd="0" presId="urn:microsoft.com/office/officeart/2005/8/layout/vList2"/>
    <dgm:cxn modelId="{FCC8C206-8531-4276-B187-14A0CE0575F4}" srcId="{974B108F-3BDB-4D7A-9CFA-EDA171E351A6}" destId="{7ECFA185-9E32-4A0A-9ECF-7C336B3E28CC}" srcOrd="1" destOrd="0" parTransId="{6745B39A-219E-45FA-A1BE-5E4B6D70D62D}" sibTransId="{B085A20F-F5F1-4792-84F3-2B264E499834}"/>
    <dgm:cxn modelId="{D29C0756-89CE-4250-BF50-457658884C0B}" type="presParOf" srcId="{ED4579F7-ACED-48F1-A84E-AD852C801D19}" destId="{E98D4AC3-17B1-43DA-907F-6210F253A851}" srcOrd="0" destOrd="0" presId="urn:microsoft.com/office/officeart/2005/8/layout/vList2"/>
    <dgm:cxn modelId="{1C7369CF-21C0-49A1-8A33-DBDEAAFEC3C3}" type="presParOf" srcId="{ED4579F7-ACED-48F1-A84E-AD852C801D19}" destId="{4109210D-8FCD-4606-B33C-69FAA5F51CE2}" srcOrd="1" destOrd="0" presId="urn:microsoft.com/office/officeart/2005/8/layout/vList2"/>
    <dgm:cxn modelId="{0A29EA3B-41A7-40FD-8BC0-049169A7EF0C}" type="presParOf" srcId="{ED4579F7-ACED-48F1-A84E-AD852C801D19}" destId="{3C04D7DE-2415-44EC-89E5-43D52FA6B03B}" srcOrd="2" destOrd="0" presId="urn:microsoft.com/office/officeart/2005/8/layout/vList2"/>
    <dgm:cxn modelId="{6AAD7C91-3D76-43B4-846B-587B28C7A3CC}" type="presParOf" srcId="{ED4579F7-ACED-48F1-A84E-AD852C801D19}" destId="{124136A9-6492-4377-9914-872594A82736}" srcOrd="3" destOrd="0" presId="urn:microsoft.com/office/officeart/2005/8/layout/vList2"/>
    <dgm:cxn modelId="{1CEDE7E8-E623-440F-B92A-1537E3CF2EA5}" type="presParOf" srcId="{ED4579F7-ACED-48F1-A84E-AD852C801D19}" destId="{F2D03FD8-5DBC-42B7-BFE6-DDCD80C34F40}" srcOrd="4" destOrd="0" presId="urn:microsoft.com/office/officeart/2005/8/layout/vList2"/>
    <dgm:cxn modelId="{8E3411F9-C636-45ED-A785-E84DB30CDCC3}" type="presParOf" srcId="{ED4579F7-ACED-48F1-A84E-AD852C801D19}" destId="{E8CD4B45-3C2D-4E70-A003-F6B33A5B6929}" srcOrd="5" destOrd="0" presId="urn:microsoft.com/office/officeart/2005/8/layout/vList2"/>
    <dgm:cxn modelId="{51B56D7E-8C24-4635-ACC1-9C14BF30C740}" type="presParOf" srcId="{ED4579F7-ACED-48F1-A84E-AD852C801D19}" destId="{9B443351-929C-4DCE-99FB-A6E4A3FF689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3B8968-CBFF-4765-B4E8-6DD5042B9045}" type="doc">
      <dgm:prSet loTypeId="urn:microsoft.com/office/officeart/2005/8/layout/vList2" loCatId="list" qsTypeId="urn:microsoft.com/office/officeart/2005/8/quickstyle/3d4" qsCatId="3D" csTypeId="urn:microsoft.com/office/officeart/2005/8/colors/accent3_1" csCatId="accent3" phldr="1"/>
      <dgm:spPr/>
      <dgm:t>
        <a:bodyPr/>
        <a:lstStyle/>
        <a:p>
          <a:endParaRPr lang="es-AR"/>
        </a:p>
      </dgm:t>
    </dgm:pt>
    <dgm:pt modelId="{57B2A34C-A346-4D7C-B1E8-6A5A89B3DDF9}">
      <dgm:prSet phldrT="[Texto]" custT="1"/>
      <dgm:spPr/>
      <dgm:t>
        <a:bodyPr/>
        <a:lstStyle/>
        <a:p>
          <a:r>
            <a:rPr lang="es-AR" sz="1800" b="1" dirty="0" smtClean="0"/>
            <a:t>2) Elaborar proyectos interdisciplinarios en y entre distintas unidades curriculares vinculados a temáticas o problemáticas propias de la práctica docente. </a:t>
          </a:r>
          <a:endParaRPr lang="es-AR" sz="1800" dirty="0"/>
        </a:p>
      </dgm:t>
    </dgm:pt>
    <dgm:pt modelId="{8B7CC91C-0E2C-4208-A2A3-7B8F49D543B0}" type="parTrans" cxnId="{F6FEBAA0-F805-4D25-875B-DF2897531230}">
      <dgm:prSet/>
      <dgm:spPr/>
      <dgm:t>
        <a:bodyPr/>
        <a:lstStyle/>
        <a:p>
          <a:endParaRPr lang="es-AR"/>
        </a:p>
      </dgm:t>
    </dgm:pt>
    <dgm:pt modelId="{12B0BAE7-6C24-4546-81F8-9B6BC5792F35}" type="sibTrans" cxnId="{F6FEBAA0-F805-4D25-875B-DF2897531230}">
      <dgm:prSet/>
      <dgm:spPr/>
      <dgm:t>
        <a:bodyPr/>
        <a:lstStyle/>
        <a:p>
          <a:endParaRPr lang="es-AR"/>
        </a:p>
      </dgm:t>
    </dgm:pt>
    <dgm:pt modelId="{C170ABBC-11C3-43D2-8CE8-CBD573A93AA7}">
      <dgm:prSet phldrT="[Texto]" custT="1"/>
      <dgm:spPr/>
      <dgm:t>
        <a:bodyPr/>
        <a:lstStyle/>
        <a:p>
          <a:pPr algn="l"/>
          <a:r>
            <a:rPr lang="es-AR" sz="1800" b="1" dirty="0" smtClean="0"/>
            <a:t>3) Incluir propuestas y/o proyectos interdisciplinares en los EDI (Espacios de Definición Institucional), UDI (Unidades de Definición Institucional) y/o Talleres integrados</a:t>
          </a:r>
          <a:r>
            <a:rPr lang="es-AR" sz="2400" b="1" dirty="0" smtClean="0"/>
            <a:t>. </a:t>
          </a:r>
          <a:endParaRPr lang="es-AR" sz="2400" dirty="0"/>
        </a:p>
      </dgm:t>
    </dgm:pt>
    <dgm:pt modelId="{5A08AC0E-C277-4B1C-AED5-84BE82AB6F62}" type="parTrans" cxnId="{6537E107-2F88-4663-A3D1-627AF17D3CB5}">
      <dgm:prSet/>
      <dgm:spPr/>
      <dgm:t>
        <a:bodyPr/>
        <a:lstStyle/>
        <a:p>
          <a:endParaRPr lang="es-AR"/>
        </a:p>
      </dgm:t>
    </dgm:pt>
    <dgm:pt modelId="{0FC34FC6-0163-49A4-B369-0F89AE7A57EA}" type="sibTrans" cxnId="{6537E107-2F88-4663-A3D1-627AF17D3CB5}">
      <dgm:prSet/>
      <dgm:spPr/>
      <dgm:t>
        <a:bodyPr/>
        <a:lstStyle/>
        <a:p>
          <a:endParaRPr lang="es-AR"/>
        </a:p>
      </dgm:t>
    </dgm:pt>
    <dgm:pt modelId="{6251FD87-9AD4-4757-AF09-930C98A48E83}">
      <dgm:prSet phldrT="[Texto]" custT="1"/>
      <dgm:spPr/>
      <dgm:t>
        <a:bodyPr/>
        <a:lstStyle/>
        <a:p>
          <a:r>
            <a:rPr lang="es-AR" sz="2000" b="1" dirty="0" smtClean="0"/>
            <a:t>4) Diversificar las propuestas de enseñanza para trabajar la interdisciplina </a:t>
          </a:r>
          <a:endParaRPr lang="es-AR" sz="2000" dirty="0"/>
        </a:p>
      </dgm:t>
    </dgm:pt>
    <dgm:pt modelId="{C78DD0AA-907F-484B-8AE4-A69B70CB1793}" type="parTrans" cxnId="{C7EF82F1-EFA8-4530-AA1C-40F31B69A974}">
      <dgm:prSet/>
      <dgm:spPr/>
      <dgm:t>
        <a:bodyPr/>
        <a:lstStyle/>
        <a:p>
          <a:endParaRPr lang="es-AR"/>
        </a:p>
      </dgm:t>
    </dgm:pt>
    <dgm:pt modelId="{9B2B00F2-C755-4EEE-A632-FBE6FAF61BCD}" type="sibTrans" cxnId="{C7EF82F1-EFA8-4530-AA1C-40F31B69A974}">
      <dgm:prSet/>
      <dgm:spPr/>
      <dgm:t>
        <a:bodyPr/>
        <a:lstStyle/>
        <a:p>
          <a:endParaRPr lang="es-AR"/>
        </a:p>
      </dgm:t>
    </dgm:pt>
    <dgm:pt modelId="{D94EBC21-CF6F-4E78-AA2C-7AB4605CDAA5}">
      <dgm:prSet phldrT="[Texto]" custT="1"/>
      <dgm:spPr/>
      <dgm:t>
        <a:bodyPr/>
        <a:lstStyle/>
        <a:p>
          <a:r>
            <a:rPr lang="es-AR" sz="2000" b="1" dirty="0" smtClean="0"/>
            <a:t>5) Implementar espacios de trabajo entre docentes para armar redes interdisciplinarias utilizando las TIC</a:t>
          </a:r>
          <a:endParaRPr lang="es-AR" sz="2000" dirty="0"/>
        </a:p>
      </dgm:t>
    </dgm:pt>
    <dgm:pt modelId="{163F3A7B-3F5C-4C09-9385-6767869EC493}" type="parTrans" cxnId="{FB5A8A32-4901-4A63-B80F-3C81AA91B50A}">
      <dgm:prSet/>
      <dgm:spPr/>
      <dgm:t>
        <a:bodyPr/>
        <a:lstStyle/>
        <a:p>
          <a:endParaRPr lang="es-AR"/>
        </a:p>
      </dgm:t>
    </dgm:pt>
    <dgm:pt modelId="{E4094FC3-F645-4E4E-BC8A-0B6C58A0F2D0}" type="sibTrans" cxnId="{FB5A8A32-4901-4A63-B80F-3C81AA91B50A}">
      <dgm:prSet/>
      <dgm:spPr/>
      <dgm:t>
        <a:bodyPr/>
        <a:lstStyle/>
        <a:p>
          <a:endParaRPr lang="es-AR"/>
        </a:p>
      </dgm:t>
    </dgm:pt>
    <dgm:pt modelId="{5B00A1E9-D7F5-4C6E-BD23-E085F7104860}">
      <dgm:prSet custT="1"/>
      <dgm:spPr/>
      <dgm:t>
        <a:bodyPr/>
        <a:lstStyle/>
        <a:p>
          <a:r>
            <a:rPr lang="es-AR" sz="2000" b="1" dirty="0" smtClean="0"/>
            <a:t>1) Generar en los ISFD espacios de reflexión y discusión en torno a la Interdisciplina</a:t>
          </a:r>
        </a:p>
      </dgm:t>
    </dgm:pt>
    <dgm:pt modelId="{B2BA4A20-4644-4280-9C62-2AFE50497F24}" type="parTrans" cxnId="{4D97B9DC-4C4B-4594-BA08-FAC5DEC90406}">
      <dgm:prSet/>
      <dgm:spPr/>
      <dgm:t>
        <a:bodyPr/>
        <a:lstStyle/>
        <a:p>
          <a:endParaRPr lang="es-AR"/>
        </a:p>
      </dgm:t>
    </dgm:pt>
    <dgm:pt modelId="{33F66348-2873-4E65-B34E-7905726ECDE0}" type="sibTrans" cxnId="{4D97B9DC-4C4B-4594-BA08-FAC5DEC90406}">
      <dgm:prSet/>
      <dgm:spPr/>
      <dgm:t>
        <a:bodyPr/>
        <a:lstStyle/>
        <a:p>
          <a:endParaRPr lang="es-AR"/>
        </a:p>
      </dgm:t>
    </dgm:pt>
    <dgm:pt modelId="{54F0A6C5-912E-443C-8C16-C51478B45091}" type="pres">
      <dgm:prSet presAssocID="{6E3B8968-CBFF-4765-B4E8-6DD5042B9045}" presName="linear" presStyleCnt="0">
        <dgm:presLayoutVars>
          <dgm:animLvl val="lvl"/>
          <dgm:resizeHandles val="exact"/>
        </dgm:presLayoutVars>
      </dgm:prSet>
      <dgm:spPr/>
      <dgm:t>
        <a:bodyPr/>
        <a:lstStyle/>
        <a:p>
          <a:endParaRPr lang="es-AR"/>
        </a:p>
      </dgm:t>
    </dgm:pt>
    <dgm:pt modelId="{F812F8C0-31DB-4317-97A3-35746541FC75}" type="pres">
      <dgm:prSet presAssocID="{5B00A1E9-D7F5-4C6E-BD23-E085F7104860}" presName="parentText" presStyleLbl="node1" presStyleIdx="0" presStyleCnt="5">
        <dgm:presLayoutVars>
          <dgm:chMax val="0"/>
          <dgm:bulletEnabled val="1"/>
        </dgm:presLayoutVars>
      </dgm:prSet>
      <dgm:spPr/>
      <dgm:t>
        <a:bodyPr/>
        <a:lstStyle/>
        <a:p>
          <a:endParaRPr lang="es-AR"/>
        </a:p>
      </dgm:t>
    </dgm:pt>
    <dgm:pt modelId="{F78B5703-6024-4454-AD4D-37CC59DA05F1}" type="pres">
      <dgm:prSet presAssocID="{33F66348-2873-4E65-B34E-7905726ECDE0}" presName="spacer" presStyleCnt="0"/>
      <dgm:spPr/>
      <dgm:t>
        <a:bodyPr/>
        <a:lstStyle/>
        <a:p>
          <a:endParaRPr lang="es-AR"/>
        </a:p>
      </dgm:t>
    </dgm:pt>
    <dgm:pt modelId="{EADAD4B1-4794-4694-83D6-041ED945B027}" type="pres">
      <dgm:prSet presAssocID="{57B2A34C-A346-4D7C-B1E8-6A5A89B3DDF9}" presName="parentText" presStyleLbl="node1" presStyleIdx="1" presStyleCnt="5">
        <dgm:presLayoutVars>
          <dgm:chMax val="0"/>
          <dgm:bulletEnabled val="1"/>
        </dgm:presLayoutVars>
      </dgm:prSet>
      <dgm:spPr/>
      <dgm:t>
        <a:bodyPr/>
        <a:lstStyle/>
        <a:p>
          <a:endParaRPr lang="es-AR"/>
        </a:p>
      </dgm:t>
    </dgm:pt>
    <dgm:pt modelId="{9F50D43E-5CEA-413C-ADEF-8253B24BE678}" type="pres">
      <dgm:prSet presAssocID="{12B0BAE7-6C24-4546-81F8-9B6BC5792F35}" presName="spacer" presStyleCnt="0"/>
      <dgm:spPr/>
      <dgm:t>
        <a:bodyPr/>
        <a:lstStyle/>
        <a:p>
          <a:endParaRPr lang="es-AR"/>
        </a:p>
      </dgm:t>
    </dgm:pt>
    <dgm:pt modelId="{8EFC82EE-AC46-4CE1-9B03-B7A50D47BDB9}" type="pres">
      <dgm:prSet presAssocID="{C170ABBC-11C3-43D2-8CE8-CBD573A93AA7}" presName="parentText" presStyleLbl="node1" presStyleIdx="2" presStyleCnt="5">
        <dgm:presLayoutVars>
          <dgm:chMax val="0"/>
          <dgm:bulletEnabled val="1"/>
        </dgm:presLayoutVars>
      </dgm:prSet>
      <dgm:spPr/>
      <dgm:t>
        <a:bodyPr/>
        <a:lstStyle/>
        <a:p>
          <a:endParaRPr lang="es-AR"/>
        </a:p>
      </dgm:t>
    </dgm:pt>
    <dgm:pt modelId="{80C000C3-C173-43E5-97C8-4B11C2A4E6D0}" type="pres">
      <dgm:prSet presAssocID="{0FC34FC6-0163-49A4-B369-0F89AE7A57EA}" presName="spacer" presStyleCnt="0"/>
      <dgm:spPr/>
      <dgm:t>
        <a:bodyPr/>
        <a:lstStyle/>
        <a:p>
          <a:endParaRPr lang="es-AR"/>
        </a:p>
      </dgm:t>
    </dgm:pt>
    <dgm:pt modelId="{CD63DE40-6536-49B7-AD54-7FEFECB66741}" type="pres">
      <dgm:prSet presAssocID="{6251FD87-9AD4-4757-AF09-930C98A48E83}" presName="parentText" presStyleLbl="node1" presStyleIdx="3" presStyleCnt="5">
        <dgm:presLayoutVars>
          <dgm:chMax val="0"/>
          <dgm:bulletEnabled val="1"/>
        </dgm:presLayoutVars>
      </dgm:prSet>
      <dgm:spPr/>
      <dgm:t>
        <a:bodyPr/>
        <a:lstStyle/>
        <a:p>
          <a:endParaRPr lang="es-AR"/>
        </a:p>
      </dgm:t>
    </dgm:pt>
    <dgm:pt modelId="{62019412-FF61-42F0-96A2-842AB6906F32}" type="pres">
      <dgm:prSet presAssocID="{9B2B00F2-C755-4EEE-A632-FBE6FAF61BCD}" presName="spacer" presStyleCnt="0"/>
      <dgm:spPr/>
      <dgm:t>
        <a:bodyPr/>
        <a:lstStyle/>
        <a:p>
          <a:endParaRPr lang="es-AR"/>
        </a:p>
      </dgm:t>
    </dgm:pt>
    <dgm:pt modelId="{6B2CD48B-B2A1-4672-A9D3-02524D0E8DE6}" type="pres">
      <dgm:prSet presAssocID="{D94EBC21-CF6F-4E78-AA2C-7AB4605CDAA5}" presName="parentText" presStyleLbl="node1" presStyleIdx="4" presStyleCnt="5">
        <dgm:presLayoutVars>
          <dgm:chMax val="0"/>
          <dgm:bulletEnabled val="1"/>
        </dgm:presLayoutVars>
      </dgm:prSet>
      <dgm:spPr/>
      <dgm:t>
        <a:bodyPr/>
        <a:lstStyle/>
        <a:p>
          <a:endParaRPr lang="es-AR"/>
        </a:p>
      </dgm:t>
    </dgm:pt>
  </dgm:ptLst>
  <dgm:cxnLst>
    <dgm:cxn modelId="{6537E107-2F88-4663-A3D1-627AF17D3CB5}" srcId="{6E3B8968-CBFF-4765-B4E8-6DD5042B9045}" destId="{C170ABBC-11C3-43D2-8CE8-CBD573A93AA7}" srcOrd="2" destOrd="0" parTransId="{5A08AC0E-C277-4B1C-AED5-84BE82AB6F62}" sibTransId="{0FC34FC6-0163-49A4-B369-0F89AE7A57EA}"/>
    <dgm:cxn modelId="{707D5EF2-314D-4744-B5DF-761491B6EEB6}" type="presOf" srcId="{D94EBC21-CF6F-4E78-AA2C-7AB4605CDAA5}" destId="{6B2CD48B-B2A1-4672-A9D3-02524D0E8DE6}" srcOrd="0" destOrd="0" presId="urn:microsoft.com/office/officeart/2005/8/layout/vList2"/>
    <dgm:cxn modelId="{CEC96798-FD5C-40EE-9EE4-469C2652DB6B}" type="presOf" srcId="{6251FD87-9AD4-4757-AF09-930C98A48E83}" destId="{CD63DE40-6536-49B7-AD54-7FEFECB66741}" srcOrd="0" destOrd="0" presId="urn:microsoft.com/office/officeart/2005/8/layout/vList2"/>
    <dgm:cxn modelId="{4D97B9DC-4C4B-4594-BA08-FAC5DEC90406}" srcId="{6E3B8968-CBFF-4765-B4E8-6DD5042B9045}" destId="{5B00A1E9-D7F5-4C6E-BD23-E085F7104860}" srcOrd="0" destOrd="0" parTransId="{B2BA4A20-4644-4280-9C62-2AFE50497F24}" sibTransId="{33F66348-2873-4E65-B34E-7905726ECDE0}"/>
    <dgm:cxn modelId="{FB5A8A32-4901-4A63-B80F-3C81AA91B50A}" srcId="{6E3B8968-CBFF-4765-B4E8-6DD5042B9045}" destId="{D94EBC21-CF6F-4E78-AA2C-7AB4605CDAA5}" srcOrd="4" destOrd="0" parTransId="{163F3A7B-3F5C-4C09-9385-6767869EC493}" sibTransId="{E4094FC3-F645-4E4E-BC8A-0B6C58A0F2D0}"/>
    <dgm:cxn modelId="{E7958C5A-0611-453F-94C1-B0A90037FE7B}" type="presOf" srcId="{5B00A1E9-D7F5-4C6E-BD23-E085F7104860}" destId="{F812F8C0-31DB-4317-97A3-35746541FC75}" srcOrd="0" destOrd="0" presId="urn:microsoft.com/office/officeart/2005/8/layout/vList2"/>
    <dgm:cxn modelId="{1C3EEEB7-0127-45D3-B5DE-F8B8BD2E3C37}" type="presOf" srcId="{C170ABBC-11C3-43D2-8CE8-CBD573A93AA7}" destId="{8EFC82EE-AC46-4CE1-9B03-B7A50D47BDB9}" srcOrd="0" destOrd="0" presId="urn:microsoft.com/office/officeart/2005/8/layout/vList2"/>
    <dgm:cxn modelId="{C7EF82F1-EFA8-4530-AA1C-40F31B69A974}" srcId="{6E3B8968-CBFF-4765-B4E8-6DD5042B9045}" destId="{6251FD87-9AD4-4757-AF09-930C98A48E83}" srcOrd="3" destOrd="0" parTransId="{C78DD0AA-907F-484B-8AE4-A69B70CB1793}" sibTransId="{9B2B00F2-C755-4EEE-A632-FBE6FAF61BCD}"/>
    <dgm:cxn modelId="{4B789E83-2087-467C-8C47-F4AA0A3DAE41}" type="presOf" srcId="{6E3B8968-CBFF-4765-B4E8-6DD5042B9045}" destId="{54F0A6C5-912E-443C-8C16-C51478B45091}" srcOrd="0" destOrd="0" presId="urn:microsoft.com/office/officeart/2005/8/layout/vList2"/>
    <dgm:cxn modelId="{895AD4FD-64DF-4979-9D02-C8F77735ED7B}" type="presOf" srcId="{57B2A34C-A346-4D7C-B1E8-6A5A89B3DDF9}" destId="{EADAD4B1-4794-4694-83D6-041ED945B027}" srcOrd="0" destOrd="0" presId="urn:microsoft.com/office/officeart/2005/8/layout/vList2"/>
    <dgm:cxn modelId="{F6FEBAA0-F805-4D25-875B-DF2897531230}" srcId="{6E3B8968-CBFF-4765-B4E8-6DD5042B9045}" destId="{57B2A34C-A346-4D7C-B1E8-6A5A89B3DDF9}" srcOrd="1" destOrd="0" parTransId="{8B7CC91C-0E2C-4208-A2A3-7B8F49D543B0}" sibTransId="{12B0BAE7-6C24-4546-81F8-9B6BC5792F35}"/>
    <dgm:cxn modelId="{EAE34E2E-27C7-45E6-8B39-273B364C8C71}" type="presParOf" srcId="{54F0A6C5-912E-443C-8C16-C51478B45091}" destId="{F812F8C0-31DB-4317-97A3-35746541FC75}" srcOrd="0" destOrd="0" presId="urn:microsoft.com/office/officeart/2005/8/layout/vList2"/>
    <dgm:cxn modelId="{F1C2A4A1-07C2-4CB9-8173-1C2D3CD22C1F}" type="presParOf" srcId="{54F0A6C5-912E-443C-8C16-C51478B45091}" destId="{F78B5703-6024-4454-AD4D-37CC59DA05F1}" srcOrd="1" destOrd="0" presId="urn:microsoft.com/office/officeart/2005/8/layout/vList2"/>
    <dgm:cxn modelId="{B41ADB86-BE58-40A7-A277-CE471ED28ECD}" type="presParOf" srcId="{54F0A6C5-912E-443C-8C16-C51478B45091}" destId="{EADAD4B1-4794-4694-83D6-041ED945B027}" srcOrd="2" destOrd="0" presId="urn:microsoft.com/office/officeart/2005/8/layout/vList2"/>
    <dgm:cxn modelId="{DB82BBAA-674A-4A4E-A92A-6767F57D7B09}" type="presParOf" srcId="{54F0A6C5-912E-443C-8C16-C51478B45091}" destId="{9F50D43E-5CEA-413C-ADEF-8253B24BE678}" srcOrd="3" destOrd="0" presId="urn:microsoft.com/office/officeart/2005/8/layout/vList2"/>
    <dgm:cxn modelId="{084BB524-67AA-4F44-A0B0-DDD06EAC864C}" type="presParOf" srcId="{54F0A6C5-912E-443C-8C16-C51478B45091}" destId="{8EFC82EE-AC46-4CE1-9B03-B7A50D47BDB9}" srcOrd="4" destOrd="0" presId="urn:microsoft.com/office/officeart/2005/8/layout/vList2"/>
    <dgm:cxn modelId="{87092D6E-CE6F-4090-8CC1-7AFD54761EC6}" type="presParOf" srcId="{54F0A6C5-912E-443C-8C16-C51478B45091}" destId="{80C000C3-C173-43E5-97C8-4B11C2A4E6D0}" srcOrd="5" destOrd="0" presId="urn:microsoft.com/office/officeart/2005/8/layout/vList2"/>
    <dgm:cxn modelId="{52AE2D85-5C10-4C2F-976B-FB4BF1CCDEF1}" type="presParOf" srcId="{54F0A6C5-912E-443C-8C16-C51478B45091}" destId="{CD63DE40-6536-49B7-AD54-7FEFECB66741}" srcOrd="6" destOrd="0" presId="urn:microsoft.com/office/officeart/2005/8/layout/vList2"/>
    <dgm:cxn modelId="{22869EA2-AD13-4656-812E-D116DCCD40B2}" type="presParOf" srcId="{54F0A6C5-912E-443C-8C16-C51478B45091}" destId="{62019412-FF61-42F0-96A2-842AB6906F32}" srcOrd="7" destOrd="0" presId="urn:microsoft.com/office/officeart/2005/8/layout/vList2"/>
    <dgm:cxn modelId="{75ECDDEB-1B9A-40FA-8271-B94323BBB337}" type="presParOf" srcId="{54F0A6C5-912E-443C-8C16-C51478B45091}" destId="{6B2CD48B-B2A1-4672-A9D3-02524D0E8DE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2254FF-E4DB-45D8-B4E2-B889BCAB2EBE}" type="doc">
      <dgm:prSet loTypeId="urn:microsoft.com/office/officeart/2005/8/layout/vList2" loCatId="list" qsTypeId="urn:microsoft.com/office/officeart/2005/8/quickstyle/3d2" qsCatId="3D" csTypeId="urn:microsoft.com/office/officeart/2005/8/colors/accent2_1" csCatId="accent2" phldr="1"/>
      <dgm:spPr/>
      <dgm:t>
        <a:bodyPr/>
        <a:lstStyle/>
        <a:p>
          <a:endParaRPr lang="es-AR"/>
        </a:p>
      </dgm:t>
    </dgm:pt>
    <dgm:pt modelId="{8CFA9003-A643-4FCB-8378-427B4B4C414C}">
      <dgm:prSet phldrT="[Texto]"/>
      <dgm:spPr/>
      <dgm:t>
        <a:bodyPr/>
        <a:lstStyle/>
        <a:p>
          <a:r>
            <a:rPr lang="es-AR" dirty="0" smtClean="0"/>
            <a:t>1. Reflexión y Análisis de las prácticas de enseñanza y formación de los formadores</a:t>
          </a:r>
          <a:endParaRPr lang="es-AR" dirty="0"/>
        </a:p>
      </dgm:t>
    </dgm:pt>
    <dgm:pt modelId="{407448E1-2C78-4EE9-80AB-ECA02671E089}" type="parTrans" cxnId="{55C68B7B-B160-4223-B175-6F3463BEB128}">
      <dgm:prSet/>
      <dgm:spPr/>
      <dgm:t>
        <a:bodyPr/>
        <a:lstStyle/>
        <a:p>
          <a:endParaRPr lang="es-AR"/>
        </a:p>
      </dgm:t>
    </dgm:pt>
    <dgm:pt modelId="{75223EDE-285A-4144-BC15-0B33DB792170}" type="sibTrans" cxnId="{55C68B7B-B160-4223-B175-6F3463BEB128}">
      <dgm:prSet/>
      <dgm:spPr/>
      <dgm:t>
        <a:bodyPr/>
        <a:lstStyle/>
        <a:p>
          <a:endParaRPr lang="es-AR"/>
        </a:p>
      </dgm:t>
    </dgm:pt>
    <dgm:pt modelId="{AB7319FA-79E5-4803-90B3-7D975DE4E953}">
      <dgm:prSet phldrT="[Texto]"/>
      <dgm:spPr/>
      <dgm:t>
        <a:bodyPr/>
        <a:lstStyle/>
        <a:p>
          <a:r>
            <a:rPr lang="es-AR" dirty="0" smtClean="0"/>
            <a:t>4. Elaboración de estrategias y líneas de acción/ejecución orientadas a transformaciones específicas</a:t>
          </a:r>
          <a:endParaRPr lang="es-AR" dirty="0"/>
        </a:p>
      </dgm:t>
    </dgm:pt>
    <dgm:pt modelId="{2A988700-8A29-47D9-B112-0D77818A6160}" type="parTrans" cxnId="{B073C960-219B-4656-8506-6CA2566544EA}">
      <dgm:prSet/>
      <dgm:spPr/>
      <dgm:t>
        <a:bodyPr/>
        <a:lstStyle/>
        <a:p>
          <a:endParaRPr lang="es-AR"/>
        </a:p>
      </dgm:t>
    </dgm:pt>
    <dgm:pt modelId="{96C5CAA1-8306-4081-A2C8-386D9F7D554B}" type="sibTrans" cxnId="{B073C960-219B-4656-8506-6CA2566544EA}">
      <dgm:prSet/>
      <dgm:spPr/>
      <dgm:t>
        <a:bodyPr/>
        <a:lstStyle/>
        <a:p>
          <a:endParaRPr lang="es-AR"/>
        </a:p>
      </dgm:t>
    </dgm:pt>
    <dgm:pt modelId="{41D3DDAE-43C7-494B-95AE-8A6CC605047A}">
      <dgm:prSet/>
      <dgm:spPr/>
      <dgm:t>
        <a:bodyPr/>
        <a:lstStyle/>
        <a:p>
          <a:r>
            <a:rPr lang="es-AR" dirty="0" smtClean="0"/>
            <a:t>2. Sistematización de experiencias, producción de narrativas en distintos formatos y lenguajes </a:t>
          </a:r>
          <a:br>
            <a:rPr lang="es-AR" dirty="0" smtClean="0"/>
          </a:br>
          <a:endParaRPr lang="es-AR" dirty="0"/>
        </a:p>
      </dgm:t>
    </dgm:pt>
    <dgm:pt modelId="{4B64A3B3-43D2-4C01-B329-93BAB368A565}" type="parTrans" cxnId="{0C0AF253-F540-4950-A821-9EC8A03E0F47}">
      <dgm:prSet/>
      <dgm:spPr/>
      <dgm:t>
        <a:bodyPr/>
        <a:lstStyle/>
        <a:p>
          <a:endParaRPr lang="es-AR"/>
        </a:p>
      </dgm:t>
    </dgm:pt>
    <dgm:pt modelId="{6AA38965-10EC-419D-BAD7-E0E320216AF5}" type="sibTrans" cxnId="{0C0AF253-F540-4950-A821-9EC8A03E0F47}">
      <dgm:prSet/>
      <dgm:spPr/>
      <dgm:t>
        <a:bodyPr/>
        <a:lstStyle/>
        <a:p>
          <a:endParaRPr lang="es-AR"/>
        </a:p>
      </dgm:t>
    </dgm:pt>
    <dgm:pt modelId="{1BEFC264-DEF2-4C14-95E5-0638A73C5C04}">
      <dgm:prSet/>
      <dgm:spPr/>
      <dgm:t>
        <a:bodyPr/>
        <a:lstStyle/>
        <a:p>
          <a:r>
            <a:rPr lang="es-AR" dirty="0" smtClean="0"/>
            <a:t>3. Conformación de Comunidades de aprendizaje: circulación y revisión crítica de los saberes de la práctica de los formadores. </a:t>
          </a:r>
          <a:br>
            <a:rPr lang="es-AR" dirty="0" smtClean="0"/>
          </a:br>
          <a:endParaRPr lang="es-AR" dirty="0"/>
        </a:p>
      </dgm:t>
    </dgm:pt>
    <dgm:pt modelId="{169EAA57-6EB2-4969-9553-B24A8A4A0BAF}" type="parTrans" cxnId="{C1639AAB-367D-4062-B6A8-21DEA4DA1CAD}">
      <dgm:prSet/>
      <dgm:spPr/>
      <dgm:t>
        <a:bodyPr/>
        <a:lstStyle/>
        <a:p>
          <a:endParaRPr lang="es-AR"/>
        </a:p>
      </dgm:t>
    </dgm:pt>
    <dgm:pt modelId="{688B7232-ACD0-4771-A17B-21D3623D7153}" type="sibTrans" cxnId="{C1639AAB-367D-4062-B6A8-21DEA4DA1CAD}">
      <dgm:prSet/>
      <dgm:spPr/>
      <dgm:t>
        <a:bodyPr/>
        <a:lstStyle/>
        <a:p>
          <a:endParaRPr lang="es-AR"/>
        </a:p>
      </dgm:t>
    </dgm:pt>
    <dgm:pt modelId="{E03DEAF7-EE5D-4D54-A2BD-084D70D79E48}" type="pres">
      <dgm:prSet presAssocID="{9D2254FF-E4DB-45D8-B4E2-B889BCAB2EBE}" presName="linear" presStyleCnt="0">
        <dgm:presLayoutVars>
          <dgm:animLvl val="lvl"/>
          <dgm:resizeHandles val="exact"/>
        </dgm:presLayoutVars>
      </dgm:prSet>
      <dgm:spPr/>
      <dgm:t>
        <a:bodyPr/>
        <a:lstStyle/>
        <a:p>
          <a:endParaRPr lang="es-AR"/>
        </a:p>
      </dgm:t>
    </dgm:pt>
    <dgm:pt modelId="{BB8A31AF-E63B-4CC8-9EA2-2C1332DD6ABF}" type="pres">
      <dgm:prSet presAssocID="{8CFA9003-A643-4FCB-8378-427B4B4C414C}" presName="parentText" presStyleLbl="node1" presStyleIdx="0" presStyleCnt="4" custScaleY="110000">
        <dgm:presLayoutVars>
          <dgm:chMax val="0"/>
          <dgm:bulletEnabled val="1"/>
        </dgm:presLayoutVars>
      </dgm:prSet>
      <dgm:spPr>
        <a:prstGeom prst="flowChartAlternateProcess">
          <a:avLst/>
        </a:prstGeom>
      </dgm:spPr>
      <dgm:t>
        <a:bodyPr/>
        <a:lstStyle/>
        <a:p>
          <a:endParaRPr lang="es-AR"/>
        </a:p>
      </dgm:t>
    </dgm:pt>
    <dgm:pt modelId="{F83C8727-8185-4A78-84AE-34B0BDD4553A}" type="pres">
      <dgm:prSet presAssocID="{75223EDE-285A-4144-BC15-0B33DB792170}" presName="spacer" presStyleCnt="0"/>
      <dgm:spPr/>
    </dgm:pt>
    <dgm:pt modelId="{42A3F0BA-E93E-437C-A826-E6C90F3BD4FE}" type="pres">
      <dgm:prSet presAssocID="{41D3DDAE-43C7-494B-95AE-8A6CC605047A}" presName="parentText" presStyleLbl="node1" presStyleIdx="1" presStyleCnt="4">
        <dgm:presLayoutVars>
          <dgm:chMax val="0"/>
          <dgm:bulletEnabled val="1"/>
        </dgm:presLayoutVars>
      </dgm:prSet>
      <dgm:spPr/>
      <dgm:t>
        <a:bodyPr/>
        <a:lstStyle/>
        <a:p>
          <a:endParaRPr lang="es-AR"/>
        </a:p>
      </dgm:t>
    </dgm:pt>
    <dgm:pt modelId="{237E4E31-E8BB-4FF4-84BA-EB45184FEB82}" type="pres">
      <dgm:prSet presAssocID="{6AA38965-10EC-419D-BAD7-E0E320216AF5}" presName="spacer" presStyleCnt="0"/>
      <dgm:spPr/>
    </dgm:pt>
    <dgm:pt modelId="{986BC1ED-AC93-4E19-984F-7B0DB41ABE23}" type="pres">
      <dgm:prSet presAssocID="{1BEFC264-DEF2-4C14-95E5-0638A73C5C04}" presName="parentText" presStyleLbl="node1" presStyleIdx="2" presStyleCnt="4">
        <dgm:presLayoutVars>
          <dgm:chMax val="0"/>
          <dgm:bulletEnabled val="1"/>
        </dgm:presLayoutVars>
      </dgm:prSet>
      <dgm:spPr/>
      <dgm:t>
        <a:bodyPr/>
        <a:lstStyle/>
        <a:p>
          <a:endParaRPr lang="es-AR"/>
        </a:p>
      </dgm:t>
    </dgm:pt>
    <dgm:pt modelId="{C67975BA-87AA-4C75-8A1D-8B912C67567E}" type="pres">
      <dgm:prSet presAssocID="{688B7232-ACD0-4771-A17B-21D3623D7153}" presName="spacer" presStyleCnt="0"/>
      <dgm:spPr/>
    </dgm:pt>
    <dgm:pt modelId="{4F694D94-93F2-48A8-8FA0-B7C9804F2584}" type="pres">
      <dgm:prSet presAssocID="{AB7319FA-79E5-4803-90B3-7D975DE4E953}" presName="parentText" presStyleLbl="node1" presStyleIdx="3" presStyleCnt="4">
        <dgm:presLayoutVars>
          <dgm:chMax val="0"/>
          <dgm:bulletEnabled val="1"/>
        </dgm:presLayoutVars>
      </dgm:prSet>
      <dgm:spPr/>
      <dgm:t>
        <a:bodyPr/>
        <a:lstStyle/>
        <a:p>
          <a:endParaRPr lang="es-AR"/>
        </a:p>
      </dgm:t>
    </dgm:pt>
  </dgm:ptLst>
  <dgm:cxnLst>
    <dgm:cxn modelId="{05D1E349-B1EC-4B23-BDE7-297C029CA686}" type="presOf" srcId="{9D2254FF-E4DB-45D8-B4E2-B889BCAB2EBE}" destId="{E03DEAF7-EE5D-4D54-A2BD-084D70D79E48}" srcOrd="0" destOrd="0" presId="urn:microsoft.com/office/officeart/2005/8/layout/vList2"/>
    <dgm:cxn modelId="{0C0AF253-F540-4950-A821-9EC8A03E0F47}" srcId="{9D2254FF-E4DB-45D8-B4E2-B889BCAB2EBE}" destId="{41D3DDAE-43C7-494B-95AE-8A6CC605047A}" srcOrd="1" destOrd="0" parTransId="{4B64A3B3-43D2-4C01-B329-93BAB368A565}" sibTransId="{6AA38965-10EC-419D-BAD7-E0E320216AF5}"/>
    <dgm:cxn modelId="{198A351E-AD6F-432E-94B8-99D724E2B8BE}" type="presOf" srcId="{1BEFC264-DEF2-4C14-95E5-0638A73C5C04}" destId="{986BC1ED-AC93-4E19-984F-7B0DB41ABE23}" srcOrd="0" destOrd="0" presId="urn:microsoft.com/office/officeart/2005/8/layout/vList2"/>
    <dgm:cxn modelId="{B073C960-219B-4656-8506-6CA2566544EA}" srcId="{9D2254FF-E4DB-45D8-B4E2-B889BCAB2EBE}" destId="{AB7319FA-79E5-4803-90B3-7D975DE4E953}" srcOrd="3" destOrd="0" parTransId="{2A988700-8A29-47D9-B112-0D77818A6160}" sibTransId="{96C5CAA1-8306-4081-A2C8-386D9F7D554B}"/>
    <dgm:cxn modelId="{4A9A7CC7-1669-47A8-9CD0-6B5947F88E03}" type="presOf" srcId="{AB7319FA-79E5-4803-90B3-7D975DE4E953}" destId="{4F694D94-93F2-48A8-8FA0-B7C9804F2584}" srcOrd="0" destOrd="0" presId="urn:microsoft.com/office/officeart/2005/8/layout/vList2"/>
    <dgm:cxn modelId="{6893C697-A639-4A54-8BFD-4CDBB5239D0A}" type="presOf" srcId="{8CFA9003-A643-4FCB-8378-427B4B4C414C}" destId="{BB8A31AF-E63B-4CC8-9EA2-2C1332DD6ABF}" srcOrd="0" destOrd="0" presId="urn:microsoft.com/office/officeart/2005/8/layout/vList2"/>
    <dgm:cxn modelId="{55C68B7B-B160-4223-B175-6F3463BEB128}" srcId="{9D2254FF-E4DB-45D8-B4E2-B889BCAB2EBE}" destId="{8CFA9003-A643-4FCB-8378-427B4B4C414C}" srcOrd="0" destOrd="0" parTransId="{407448E1-2C78-4EE9-80AB-ECA02671E089}" sibTransId="{75223EDE-285A-4144-BC15-0B33DB792170}"/>
    <dgm:cxn modelId="{C1639AAB-367D-4062-B6A8-21DEA4DA1CAD}" srcId="{9D2254FF-E4DB-45D8-B4E2-B889BCAB2EBE}" destId="{1BEFC264-DEF2-4C14-95E5-0638A73C5C04}" srcOrd="2" destOrd="0" parTransId="{169EAA57-6EB2-4969-9553-B24A8A4A0BAF}" sibTransId="{688B7232-ACD0-4771-A17B-21D3623D7153}"/>
    <dgm:cxn modelId="{B2FBA3C7-21E4-4FDB-9484-66F43CCED524}" type="presOf" srcId="{41D3DDAE-43C7-494B-95AE-8A6CC605047A}" destId="{42A3F0BA-E93E-437C-A826-E6C90F3BD4FE}" srcOrd="0" destOrd="0" presId="urn:microsoft.com/office/officeart/2005/8/layout/vList2"/>
    <dgm:cxn modelId="{D4402490-3338-45D8-A406-83B5402A8D2F}" type="presParOf" srcId="{E03DEAF7-EE5D-4D54-A2BD-084D70D79E48}" destId="{BB8A31AF-E63B-4CC8-9EA2-2C1332DD6ABF}" srcOrd="0" destOrd="0" presId="urn:microsoft.com/office/officeart/2005/8/layout/vList2"/>
    <dgm:cxn modelId="{48D5ED42-F266-42D1-AB89-870160D27FA2}" type="presParOf" srcId="{E03DEAF7-EE5D-4D54-A2BD-084D70D79E48}" destId="{F83C8727-8185-4A78-84AE-34B0BDD4553A}" srcOrd="1" destOrd="0" presId="urn:microsoft.com/office/officeart/2005/8/layout/vList2"/>
    <dgm:cxn modelId="{4F91424E-4C16-4B7C-8D7C-22F1B36A1F6E}" type="presParOf" srcId="{E03DEAF7-EE5D-4D54-A2BD-084D70D79E48}" destId="{42A3F0BA-E93E-437C-A826-E6C90F3BD4FE}" srcOrd="2" destOrd="0" presId="urn:microsoft.com/office/officeart/2005/8/layout/vList2"/>
    <dgm:cxn modelId="{B996BC85-EEB4-455B-8649-7D252E374DC6}" type="presParOf" srcId="{E03DEAF7-EE5D-4D54-A2BD-084D70D79E48}" destId="{237E4E31-E8BB-4FF4-84BA-EB45184FEB82}" srcOrd="3" destOrd="0" presId="urn:microsoft.com/office/officeart/2005/8/layout/vList2"/>
    <dgm:cxn modelId="{3CE22AE7-30A5-46DD-8E33-8FEBB4314999}" type="presParOf" srcId="{E03DEAF7-EE5D-4D54-A2BD-084D70D79E48}" destId="{986BC1ED-AC93-4E19-984F-7B0DB41ABE23}" srcOrd="4" destOrd="0" presId="urn:microsoft.com/office/officeart/2005/8/layout/vList2"/>
    <dgm:cxn modelId="{93F03967-48B5-4CDB-98A9-A37BEDD7EFC1}" type="presParOf" srcId="{E03DEAF7-EE5D-4D54-A2BD-084D70D79E48}" destId="{C67975BA-87AA-4C75-8A1D-8B912C67567E}" srcOrd="5" destOrd="0" presId="urn:microsoft.com/office/officeart/2005/8/layout/vList2"/>
    <dgm:cxn modelId="{9EAE4E06-48CD-4CF6-9A86-4F320353CC04}" type="presParOf" srcId="{E03DEAF7-EE5D-4D54-A2BD-084D70D79E48}" destId="{4F694D94-93F2-48A8-8FA0-B7C9804F258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166D59-E0DF-4299-B953-B7C82208793D}" type="doc">
      <dgm:prSet loTypeId="urn:microsoft.com/office/officeart/2005/8/layout/matrix3" loCatId="matrix" qsTypeId="urn:microsoft.com/office/officeart/2005/8/quickstyle/3d1" qsCatId="3D" csTypeId="urn:microsoft.com/office/officeart/2005/8/colors/accent3_1" csCatId="accent3" phldr="1"/>
      <dgm:spPr/>
      <dgm:t>
        <a:bodyPr/>
        <a:lstStyle/>
        <a:p>
          <a:endParaRPr lang="es-AR"/>
        </a:p>
      </dgm:t>
    </dgm:pt>
    <dgm:pt modelId="{FF2C0B9C-126E-428E-A83C-A8C5DD81B156}">
      <dgm:prSet phldrT="[Texto]" custT="1"/>
      <dgm:spPr/>
      <dgm:t>
        <a:bodyPr/>
        <a:lstStyle/>
        <a:p>
          <a:r>
            <a:rPr lang="es-AR" sz="1800" dirty="0" smtClean="0"/>
            <a:t>La escritura y el habla son procesos fundamentales para la Formación Docente Inicial</a:t>
          </a:r>
          <a:endParaRPr lang="es-AR" sz="1800" dirty="0"/>
        </a:p>
      </dgm:t>
    </dgm:pt>
    <dgm:pt modelId="{043B46CE-E5EE-49DD-8326-F07C7FE90E6B}" type="parTrans" cxnId="{E16990CA-E464-43B2-9A87-913B6FACEB39}">
      <dgm:prSet/>
      <dgm:spPr/>
      <dgm:t>
        <a:bodyPr/>
        <a:lstStyle/>
        <a:p>
          <a:endParaRPr lang="es-AR"/>
        </a:p>
      </dgm:t>
    </dgm:pt>
    <dgm:pt modelId="{982DE7C5-2D5A-4958-A7F1-0531FB2201D2}" type="sibTrans" cxnId="{E16990CA-E464-43B2-9A87-913B6FACEB39}">
      <dgm:prSet/>
      <dgm:spPr/>
      <dgm:t>
        <a:bodyPr/>
        <a:lstStyle/>
        <a:p>
          <a:endParaRPr lang="es-AR"/>
        </a:p>
      </dgm:t>
    </dgm:pt>
    <dgm:pt modelId="{E2A832DD-0966-4A66-9921-A207A62BDE39}">
      <dgm:prSet phldrT="[Texto]" custT="1"/>
      <dgm:spPr/>
      <dgm:t>
        <a:bodyPr/>
        <a:lstStyle/>
        <a:p>
          <a:r>
            <a:rPr lang="es-AR" sz="1800" dirty="0" smtClean="0"/>
            <a:t>Reconocer la relación que existe entre lectura, escritura, oralidad y aprendizaje</a:t>
          </a:r>
          <a:endParaRPr lang="es-AR" sz="1800" dirty="0"/>
        </a:p>
      </dgm:t>
    </dgm:pt>
    <dgm:pt modelId="{FFEB392E-E753-4FD0-84B7-21AC7A49B1C4}" type="parTrans" cxnId="{08B969A3-D5F1-41F2-A972-5499BFFE2130}">
      <dgm:prSet/>
      <dgm:spPr/>
      <dgm:t>
        <a:bodyPr/>
        <a:lstStyle/>
        <a:p>
          <a:endParaRPr lang="es-AR"/>
        </a:p>
      </dgm:t>
    </dgm:pt>
    <dgm:pt modelId="{D2DBE059-09D9-4491-A533-D077216EAC26}" type="sibTrans" cxnId="{08B969A3-D5F1-41F2-A972-5499BFFE2130}">
      <dgm:prSet/>
      <dgm:spPr/>
      <dgm:t>
        <a:bodyPr/>
        <a:lstStyle/>
        <a:p>
          <a:endParaRPr lang="es-AR"/>
        </a:p>
      </dgm:t>
    </dgm:pt>
    <dgm:pt modelId="{0DDDFFCE-51D1-4CD1-8300-44263F9E0DAB}">
      <dgm:prSet phldrT="[Texto]" custT="1"/>
      <dgm:spPr/>
      <dgm:t>
        <a:bodyPr/>
        <a:lstStyle/>
        <a:p>
          <a:r>
            <a:rPr lang="es-AR" sz="1800" dirty="0" smtClean="0"/>
            <a:t>No son habilidades separadas e independientes del aprendizaje de las disciplinas </a:t>
          </a:r>
          <a:endParaRPr lang="es-AR" sz="1800" dirty="0"/>
        </a:p>
      </dgm:t>
    </dgm:pt>
    <dgm:pt modelId="{F419326D-1919-45C2-8974-0BDB8C79D6B8}" type="parTrans" cxnId="{68A323F2-74E7-49B4-B1B6-B2D7DEDF1955}">
      <dgm:prSet/>
      <dgm:spPr/>
      <dgm:t>
        <a:bodyPr/>
        <a:lstStyle/>
        <a:p>
          <a:endParaRPr lang="es-AR"/>
        </a:p>
      </dgm:t>
    </dgm:pt>
    <dgm:pt modelId="{6679D9EC-F7C7-44EF-ADFD-15F0E4737534}" type="sibTrans" cxnId="{68A323F2-74E7-49B4-B1B6-B2D7DEDF1955}">
      <dgm:prSet/>
      <dgm:spPr/>
      <dgm:t>
        <a:bodyPr/>
        <a:lstStyle/>
        <a:p>
          <a:endParaRPr lang="es-AR"/>
        </a:p>
      </dgm:t>
    </dgm:pt>
    <dgm:pt modelId="{5FAC321D-2462-4960-9180-539FFA305A00}">
      <dgm:prSet/>
      <dgm:spPr/>
      <dgm:t>
        <a:bodyPr/>
        <a:lstStyle/>
        <a:p>
          <a:r>
            <a:rPr lang="es-AR" dirty="0" smtClean="0">
              <a:solidFill>
                <a:srgbClr val="000000"/>
              </a:solidFill>
              <a:latin typeface="Calibri" panose="020F0502020204030204" pitchFamily="34" charset="0"/>
            </a:rPr>
            <a:t>Atender  al equilibro entre la escritura,  la lectura y de la expresión oral en las experiencias de aula. </a:t>
          </a:r>
          <a:endParaRPr lang="es-AR" dirty="0"/>
        </a:p>
      </dgm:t>
    </dgm:pt>
    <dgm:pt modelId="{BF5E36A9-C7B2-4A57-8833-183E6BC2D6A2}" type="parTrans" cxnId="{86C9CF16-E765-42F6-8390-8A70CF42C857}">
      <dgm:prSet/>
      <dgm:spPr/>
      <dgm:t>
        <a:bodyPr/>
        <a:lstStyle/>
        <a:p>
          <a:endParaRPr lang="es-AR"/>
        </a:p>
      </dgm:t>
    </dgm:pt>
    <dgm:pt modelId="{036BD3F5-785C-40FF-9965-64B3E1E4FF25}" type="sibTrans" cxnId="{86C9CF16-E765-42F6-8390-8A70CF42C857}">
      <dgm:prSet/>
      <dgm:spPr/>
      <dgm:t>
        <a:bodyPr/>
        <a:lstStyle/>
        <a:p>
          <a:endParaRPr lang="es-AR"/>
        </a:p>
      </dgm:t>
    </dgm:pt>
    <dgm:pt modelId="{97A0D0B1-0FB3-443C-9A36-49C4A8A6712C}" type="pres">
      <dgm:prSet presAssocID="{8A166D59-E0DF-4299-B953-B7C82208793D}" presName="matrix" presStyleCnt="0">
        <dgm:presLayoutVars>
          <dgm:chMax val="1"/>
          <dgm:dir/>
          <dgm:resizeHandles val="exact"/>
        </dgm:presLayoutVars>
      </dgm:prSet>
      <dgm:spPr/>
      <dgm:t>
        <a:bodyPr/>
        <a:lstStyle/>
        <a:p>
          <a:endParaRPr lang="es-AR"/>
        </a:p>
      </dgm:t>
    </dgm:pt>
    <dgm:pt modelId="{28D75616-FAB3-4078-A3D6-D34BF765EE54}" type="pres">
      <dgm:prSet presAssocID="{8A166D59-E0DF-4299-B953-B7C82208793D}" presName="diamond" presStyleLbl="bgShp" presStyleIdx="0" presStyleCnt="1" custLinFactNeighborX="-368" custLinFactNeighborY="-1886"/>
      <dgm:spPr/>
      <dgm:t>
        <a:bodyPr/>
        <a:lstStyle/>
        <a:p>
          <a:endParaRPr lang="es-AR"/>
        </a:p>
      </dgm:t>
    </dgm:pt>
    <dgm:pt modelId="{83CF678D-874F-4E1D-A6EF-9F6A1C7FFE86}" type="pres">
      <dgm:prSet presAssocID="{8A166D59-E0DF-4299-B953-B7C82208793D}" presName="quad1" presStyleLbl="node1" presStyleIdx="0" presStyleCnt="4">
        <dgm:presLayoutVars>
          <dgm:chMax val="0"/>
          <dgm:chPref val="0"/>
          <dgm:bulletEnabled val="1"/>
        </dgm:presLayoutVars>
      </dgm:prSet>
      <dgm:spPr/>
      <dgm:t>
        <a:bodyPr/>
        <a:lstStyle/>
        <a:p>
          <a:endParaRPr lang="es-AR"/>
        </a:p>
      </dgm:t>
    </dgm:pt>
    <dgm:pt modelId="{01DD0D46-C37A-4E43-B9B7-A284D63CB1B2}" type="pres">
      <dgm:prSet presAssocID="{8A166D59-E0DF-4299-B953-B7C82208793D}" presName="quad2" presStyleLbl="node1" presStyleIdx="1" presStyleCnt="4">
        <dgm:presLayoutVars>
          <dgm:chMax val="0"/>
          <dgm:chPref val="0"/>
          <dgm:bulletEnabled val="1"/>
        </dgm:presLayoutVars>
      </dgm:prSet>
      <dgm:spPr/>
      <dgm:t>
        <a:bodyPr/>
        <a:lstStyle/>
        <a:p>
          <a:endParaRPr lang="es-AR"/>
        </a:p>
      </dgm:t>
    </dgm:pt>
    <dgm:pt modelId="{6C5B8113-4AF3-4CFD-B845-CCAFB4FE024A}" type="pres">
      <dgm:prSet presAssocID="{8A166D59-E0DF-4299-B953-B7C82208793D}" presName="quad3" presStyleLbl="node1" presStyleIdx="2" presStyleCnt="4">
        <dgm:presLayoutVars>
          <dgm:chMax val="0"/>
          <dgm:chPref val="0"/>
          <dgm:bulletEnabled val="1"/>
        </dgm:presLayoutVars>
      </dgm:prSet>
      <dgm:spPr/>
      <dgm:t>
        <a:bodyPr/>
        <a:lstStyle/>
        <a:p>
          <a:endParaRPr lang="es-AR"/>
        </a:p>
      </dgm:t>
    </dgm:pt>
    <dgm:pt modelId="{D52F1571-DB94-4269-8690-A519F4EEF0AE}" type="pres">
      <dgm:prSet presAssocID="{8A166D59-E0DF-4299-B953-B7C82208793D}" presName="quad4" presStyleLbl="node1" presStyleIdx="3" presStyleCnt="4" custScaleX="112577" custScaleY="98834">
        <dgm:presLayoutVars>
          <dgm:chMax val="0"/>
          <dgm:chPref val="0"/>
          <dgm:bulletEnabled val="1"/>
        </dgm:presLayoutVars>
      </dgm:prSet>
      <dgm:spPr/>
      <dgm:t>
        <a:bodyPr/>
        <a:lstStyle/>
        <a:p>
          <a:endParaRPr lang="es-AR"/>
        </a:p>
      </dgm:t>
    </dgm:pt>
  </dgm:ptLst>
  <dgm:cxnLst>
    <dgm:cxn modelId="{D25BD5BE-6FB7-457A-9888-223E724C605B}" type="presOf" srcId="{8A166D59-E0DF-4299-B953-B7C82208793D}" destId="{97A0D0B1-0FB3-443C-9A36-49C4A8A6712C}" srcOrd="0" destOrd="0" presId="urn:microsoft.com/office/officeart/2005/8/layout/matrix3"/>
    <dgm:cxn modelId="{AF75EC80-5402-48F0-8F5E-15B3C1422D03}" type="presOf" srcId="{5FAC321D-2462-4960-9180-539FFA305A00}" destId="{D52F1571-DB94-4269-8690-A519F4EEF0AE}" srcOrd="0" destOrd="0" presId="urn:microsoft.com/office/officeart/2005/8/layout/matrix3"/>
    <dgm:cxn modelId="{4FF0A2A9-1B64-4E1F-9B09-590B19AF6605}" type="presOf" srcId="{FF2C0B9C-126E-428E-A83C-A8C5DD81B156}" destId="{83CF678D-874F-4E1D-A6EF-9F6A1C7FFE86}" srcOrd="0" destOrd="0" presId="urn:microsoft.com/office/officeart/2005/8/layout/matrix3"/>
    <dgm:cxn modelId="{08B969A3-D5F1-41F2-A972-5499BFFE2130}" srcId="{8A166D59-E0DF-4299-B953-B7C82208793D}" destId="{E2A832DD-0966-4A66-9921-A207A62BDE39}" srcOrd="1" destOrd="0" parTransId="{FFEB392E-E753-4FD0-84B7-21AC7A49B1C4}" sibTransId="{D2DBE059-09D9-4491-A533-D077216EAC26}"/>
    <dgm:cxn modelId="{68A323F2-74E7-49B4-B1B6-B2D7DEDF1955}" srcId="{8A166D59-E0DF-4299-B953-B7C82208793D}" destId="{0DDDFFCE-51D1-4CD1-8300-44263F9E0DAB}" srcOrd="2" destOrd="0" parTransId="{F419326D-1919-45C2-8974-0BDB8C79D6B8}" sibTransId="{6679D9EC-F7C7-44EF-ADFD-15F0E4737534}"/>
    <dgm:cxn modelId="{86C9CF16-E765-42F6-8390-8A70CF42C857}" srcId="{8A166D59-E0DF-4299-B953-B7C82208793D}" destId="{5FAC321D-2462-4960-9180-539FFA305A00}" srcOrd="3" destOrd="0" parTransId="{BF5E36A9-C7B2-4A57-8833-183E6BC2D6A2}" sibTransId="{036BD3F5-785C-40FF-9965-64B3E1E4FF25}"/>
    <dgm:cxn modelId="{B6ECBAE4-7F9C-4475-AF26-B8AB58A49232}" type="presOf" srcId="{E2A832DD-0966-4A66-9921-A207A62BDE39}" destId="{01DD0D46-C37A-4E43-B9B7-A284D63CB1B2}" srcOrd="0" destOrd="0" presId="urn:microsoft.com/office/officeart/2005/8/layout/matrix3"/>
    <dgm:cxn modelId="{E16990CA-E464-43B2-9A87-913B6FACEB39}" srcId="{8A166D59-E0DF-4299-B953-B7C82208793D}" destId="{FF2C0B9C-126E-428E-A83C-A8C5DD81B156}" srcOrd="0" destOrd="0" parTransId="{043B46CE-E5EE-49DD-8326-F07C7FE90E6B}" sibTransId="{982DE7C5-2D5A-4958-A7F1-0531FB2201D2}"/>
    <dgm:cxn modelId="{C7F28BC9-B28B-48AC-BCE5-F97179BD6C0F}" type="presOf" srcId="{0DDDFFCE-51D1-4CD1-8300-44263F9E0DAB}" destId="{6C5B8113-4AF3-4CFD-B845-CCAFB4FE024A}" srcOrd="0" destOrd="0" presId="urn:microsoft.com/office/officeart/2005/8/layout/matrix3"/>
    <dgm:cxn modelId="{C9FEA9E3-C76F-40A5-BD6E-7BF1EF94A698}" type="presParOf" srcId="{97A0D0B1-0FB3-443C-9A36-49C4A8A6712C}" destId="{28D75616-FAB3-4078-A3D6-D34BF765EE54}" srcOrd="0" destOrd="0" presId="urn:microsoft.com/office/officeart/2005/8/layout/matrix3"/>
    <dgm:cxn modelId="{47F38309-8578-42BD-AFFD-3CF8C20544A9}" type="presParOf" srcId="{97A0D0B1-0FB3-443C-9A36-49C4A8A6712C}" destId="{83CF678D-874F-4E1D-A6EF-9F6A1C7FFE86}" srcOrd="1" destOrd="0" presId="urn:microsoft.com/office/officeart/2005/8/layout/matrix3"/>
    <dgm:cxn modelId="{4FED0E4D-8773-41BB-8D4D-D1E4C03E587D}" type="presParOf" srcId="{97A0D0B1-0FB3-443C-9A36-49C4A8A6712C}" destId="{01DD0D46-C37A-4E43-B9B7-A284D63CB1B2}" srcOrd="2" destOrd="0" presId="urn:microsoft.com/office/officeart/2005/8/layout/matrix3"/>
    <dgm:cxn modelId="{9A5FA69B-AD54-46BE-96E8-8C94529A6B41}" type="presParOf" srcId="{97A0D0B1-0FB3-443C-9A36-49C4A8A6712C}" destId="{6C5B8113-4AF3-4CFD-B845-CCAFB4FE024A}" srcOrd="3" destOrd="0" presId="urn:microsoft.com/office/officeart/2005/8/layout/matrix3"/>
    <dgm:cxn modelId="{F120333B-8450-4818-B715-D042C9FD1B3C}" type="presParOf" srcId="{97A0D0B1-0FB3-443C-9A36-49C4A8A6712C}" destId="{D52F1571-DB94-4269-8690-A519F4EEF0AE}"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A65DF-3619-4974-9EEB-5CD90BD5DB47}">
      <dsp:nvSpPr>
        <dsp:cNvPr id="0" name=""/>
        <dsp:cNvSpPr/>
      </dsp:nvSpPr>
      <dsp:spPr>
        <a:xfrm>
          <a:off x="976057" y="0"/>
          <a:ext cx="4582865" cy="4582865"/>
        </a:xfrm>
        <a:prstGeom prst="quadArrow">
          <a:avLst>
            <a:gd name="adj1" fmla="val 2000"/>
            <a:gd name="adj2" fmla="val 4000"/>
            <a:gd name="adj3" fmla="val 5000"/>
          </a:avLst>
        </a:prstGeom>
        <a:gradFill rotWithShape="0">
          <a:gsLst>
            <a:gs pos="0">
              <a:schemeClr val="accent3">
                <a:tint val="40000"/>
                <a:hueOff val="0"/>
                <a:satOff val="0"/>
                <a:lumOff val="0"/>
                <a:alphaOff val="0"/>
                <a:tint val="92000"/>
                <a:satMod val="170000"/>
              </a:schemeClr>
            </a:gs>
            <a:gs pos="15000">
              <a:schemeClr val="accent3">
                <a:tint val="40000"/>
                <a:hueOff val="0"/>
                <a:satOff val="0"/>
                <a:lumOff val="0"/>
                <a:alphaOff val="0"/>
                <a:tint val="92000"/>
                <a:shade val="99000"/>
                <a:satMod val="170000"/>
              </a:schemeClr>
            </a:gs>
            <a:gs pos="62000">
              <a:schemeClr val="accent3">
                <a:tint val="40000"/>
                <a:hueOff val="0"/>
                <a:satOff val="0"/>
                <a:lumOff val="0"/>
                <a:alphaOff val="0"/>
                <a:tint val="96000"/>
                <a:shade val="80000"/>
                <a:satMod val="170000"/>
              </a:schemeClr>
            </a:gs>
            <a:gs pos="97000">
              <a:schemeClr val="accent3">
                <a:tint val="40000"/>
                <a:hueOff val="0"/>
                <a:satOff val="0"/>
                <a:lumOff val="0"/>
                <a:alphaOff val="0"/>
                <a:tint val="98000"/>
                <a:shade val="63000"/>
                <a:satMod val="170000"/>
              </a:schemeClr>
            </a:gs>
            <a:gs pos="100000">
              <a:schemeClr val="accent3">
                <a:tint val="40000"/>
                <a:hueOff val="0"/>
                <a:satOff val="0"/>
                <a:lumOff val="0"/>
                <a:alphaOff val="0"/>
                <a:shade val="62000"/>
                <a:satMod val="170000"/>
              </a:schemeClr>
            </a:gs>
          </a:gsLst>
          <a:path path="circle">
            <a:fillToRect l="50000" t="50000" r="50000" b="5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420F97A-76B9-4448-8365-64B37A7159FC}">
      <dsp:nvSpPr>
        <dsp:cNvPr id="0" name=""/>
        <dsp:cNvSpPr/>
      </dsp:nvSpPr>
      <dsp:spPr>
        <a:xfrm>
          <a:off x="1273943" y="297886"/>
          <a:ext cx="1833146" cy="1833146"/>
        </a:xfrm>
        <a:prstGeom prst="roundRect">
          <a:avLst/>
        </a:prstGeom>
        <a:gradFill rotWithShape="0">
          <a:gsLst>
            <a:gs pos="0">
              <a:schemeClr val="lt1">
                <a:hueOff val="0"/>
                <a:satOff val="0"/>
                <a:lumOff val="0"/>
                <a:alphaOff val="0"/>
                <a:tint val="92000"/>
                <a:satMod val="170000"/>
              </a:schemeClr>
            </a:gs>
            <a:gs pos="15000">
              <a:schemeClr val="lt1">
                <a:hueOff val="0"/>
                <a:satOff val="0"/>
                <a:lumOff val="0"/>
                <a:alphaOff val="0"/>
                <a:tint val="92000"/>
                <a:shade val="99000"/>
                <a:satMod val="170000"/>
              </a:schemeClr>
            </a:gs>
            <a:gs pos="62000">
              <a:schemeClr val="lt1">
                <a:hueOff val="0"/>
                <a:satOff val="0"/>
                <a:lumOff val="0"/>
                <a:alphaOff val="0"/>
                <a:tint val="96000"/>
                <a:shade val="80000"/>
                <a:satMod val="170000"/>
              </a:schemeClr>
            </a:gs>
            <a:gs pos="97000">
              <a:schemeClr val="lt1">
                <a:hueOff val="0"/>
                <a:satOff val="0"/>
                <a:lumOff val="0"/>
                <a:alphaOff val="0"/>
                <a:tint val="98000"/>
                <a:shade val="63000"/>
                <a:satMod val="170000"/>
              </a:schemeClr>
            </a:gs>
            <a:gs pos="100000">
              <a:schemeClr val="l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t>fortalecimiento de los tres 3 campos de la formación,</a:t>
          </a:r>
          <a:endParaRPr lang="es-AR" sz="1800" kern="1200" dirty="0"/>
        </a:p>
      </dsp:txBody>
      <dsp:txXfrm>
        <a:off x="1363430" y="387373"/>
        <a:ext cx="1654172" cy="1654172"/>
      </dsp:txXfrm>
    </dsp:sp>
    <dsp:sp modelId="{CD29CE1E-A2D3-4577-A262-7561ED1E9FA0}">
      <dsp:nvSpPr>
        <dsp:cNvPr id="0" name=""/>
        <dsp:cNvSpPr/>
      </dsp:nvSpPr>
      <dsp:spPr>
        <a:xfrm>
          <a:off x="3427890" y="297886"/>
          <a:ext cx="1833146" cy="1833146"/>
        </a:xfrm>
        <a:prstGeom prst="roundRect">
          <a:avLst/>
        </a:prstGeom>
        <a:gradFill rotWithShape="0">
          <a:gsLst>
            <a:gs pos="0">
              <a:schemeClr val="lt1">
                <a:hueOff val="0"/>
                <a:satOff val="0"/>
                <a:lumOff val="0"/>
                <a:alphaOff val="0"/>
                <a:tint val="92000"/>
                <a:satMod val="170000"/>
              </a:schemeClr>
            </a:gs>
            <a:gs pos="15000">
              <a:schemeClr val="lt1">
                <a:hueOff val="0"/>
                <a:satOff val="0"/>
                <a:lumOff val="0"/>
                <a:alphaOff val="0"/>
                <a:tint val="92000"/>
                <a:shade val="99000"/>
                <a:satMod val="170000"/>
              </a:schemeClr>
            </a:gs>
            <a:gs pos="62000">
              <a:schemeClr val="lt1">
                <a:hueOff val="0"/>
                <a:satOff val="0"/>
                <a:lumOff val="0"/>
                <a:alphaOff val="0"/>
                <a:tint val="96000"/>
                <a:shade val="80000"/>
                <a:satMod val="170000"/>
              </a:schemeClr>
            </a:gs>
            <a:gs pos="97000">
              <a:schemeClr val="lt1">
                <a:hueOff val="0"/>
                <a:satOff val="0"/>
                <a:lumOff val="0"/>
                <a:alphaOff val="0"/>
                <a:tint val="98000"/>
                <a:shade val="63000"/>
                <a:satMod val="170000"/>
              </a:schemeClr>
            </a:gs>
            <a:gs pos="100000">
              <a:schemeClr val="l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t>la articulación entre ellos</a:t>
          </a:r>
          <a:endParaRPr lang="es-AR" sz="1800" kern="1200" dirty="0"/>
        </a:p>
      </dsp:txBody>
      <dsp:txXfrm>
        <a:off x="3517377" y="387373"/>
        <a:ext cx="1654172" cy="1654172"/>
      </dsp:txXfrm>
    </dsp:sp>
    <dsp:sp modelId="{0C4B4FBB-FC8F-4BD3-8665-B06845C086A2}">
      <dsp:nvSpPr>
        <dsp:cNvPr id="0" name=""/>
        <dsp:cNvSpPr/>
      </dsp:nvSpPr>
      <dsp:spPr>
        <a:xfrm>
          <a:off x="1273943" y="2451832"/>
          <a:ext cx="1833146" cy="1833146"/>
        </a:xfrm>
        <a:prstGeom prst="roundRect">
          <a:avLst/>
        </a:prstGeom>
        <a:gradFill rotWithShape="0">
          <a:gsLst>
            <a:gs pos="0">
              <a:schemeClr val="lt1">
                <a:hueOff val="0"/>
                <a:satOff val="0"/>
                <a:lumOff val="0"/>
                <a:alphaOff val="0"/>
                <a:tint val="92000"/>
                <a:satMod val="170000"/>
              </a:schemeClr>
            </a:gs>
            <a:gs pos="15000">
              <a:schemeClr val="lt1">
                <a:hueOff val="0"/>
                <a:satOff val="0"/>
                <a:lumOff val="0"/>
                <a:alphaOff val="0"/>
                <a:tint val="92000"/>
                <a:shade val="99000"/>
                <a:satMod val="170000"/>
              </a:schemeClr>
            </a:gs>
            <a:gs pos="62000">
              <a:schemeClr val="lt1">
                <a:hueOff val="0"/>
                <a:satOff val="0"/>
                <a:lumOff val="0"/>
                <a:alphaOff val="0"/>
                <a:tint val="96000"/>
                <a:shade val="80000"/>
                <a:satMod val="170000"/>
              </a:schemeClr>
            </a:gs>
            <a:gs pos="97000">
              <a:schemeClr val="lt1">
                <a:hueOff val="0"/>
                <a:satOff val="0"/>
                <a:lumOff val="0"/>
                <a:alphaOff val="0"/>
                <a:tint val="98000"/>
                <a:shade val="63000"/>
                <a:satMod val="170000"/>
              </a:schemeClr>
            </a:gs>
            <a:gs pos="100000">
              <a:schemeClr val="l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AR" sz="1800" kern="1200" dirty="0" smtClean="0"/>
            <a:t>la centralidad de la práctica como eje articulador de la formación docente </a:t>
          </a:r>
          <a:endParaRPr lang="es-AR" sz="1800" kern="1200" dirty="0"/>
        </a:p>
      </dsp:txBody>
      <dsp:txXfrm>
        <a:off x="1363430" y="2541319"/>
        <a:ext cx="1654172" cy="1654172"/>
      </dsp:txXfrm>
    </dsp:sp>
    <dsp:sp modelId="{FE2F1F17-6594-40FC-B76E-0FD47A90D5D6}">
      <dsp:nvSpPr>
        <dsp:cNvPr id="0" name=""/>
        <dsp:cNvSpPr/>
      </dsp:nvSpPr>
      <dsp:spPr>
        <a:xfrm>
          <a:off x="3427890" y="2451832"/>
          <a:ext cx="1833146" cy="1833146"/>
        </a:xfrm>
        <a:prstGeom prst="roundRect">
          <a:avLst/>
        </a:prstGeom>
        <a:gradFill rotWithShape="0">
          <a:gsLst>
            <a:gs pos="0">
              <a:schemeClr val="lt1">
                <a:hueOff val="0"/>
                <a:satOff val="0"/>
                <a:lumOff val="0"/>
                <a:alphaOff val="0"/>
                <a:tint val="92000"/>
                <a:satMod val="170000"/>
              </a:schemeClr>
            </a:gs>
            <a:gs pos="15000">
              <a:schemeClr val="lt1">
                <a:hueOff val="0"/>
                <a:satOff val="0"/>
                <a:lumOff val="0"/>
                <a:alphaOff val="0"/>
                <a:tint val="92000"/>
                <a:shade val="99000"/>
                <a:satMod val="170000"/>
              </a:schemeClr>
            </a:gs>
            <a:gs pos="62000">
              <a:schemeClr val="lt1">
                <a:hueOff val="0"/>
                <a:satOff val="0"/>
                <a:lumOff val="0"/>
                <a:alphaOff val="0"/>
                <a:tint val="96000"/>
                <a:shade val="80000"/>
                <a:satMod val="170000"/>
              </a:schemeClr>
            </a:gs>
            <a:gs pos="97000">
              <a:schemeClr val="lt1">
                <a:hueOff val="0"/>
                <a:satOff val="0"/>
                <a:lumOff val="0"/>
                <a:alphaOff val="0"/>
                <a:tint val="98000"/>
                <a:shade val="63000"/>
                <a:satMod val="170000"/>
              </a:schemeClr>
            </a:gs>
            <a:gs pos="100000">
              <a:schemeClr val="l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AR" sz="1900" kern="1200" dirty="0" smtClean="0"/>
            <a:t>fortalecimiento del campo de la práctica. </a:t>
          </a:r>
          <a:endParaRPr lang="es-AR" sz="1900" kern="1200" dirty="0"/>
        </a:p>
      </dsp:txBody>
      <dsp:txXfrm>
        <a:off x="3517377" y="2541319"/>
        <a:ext cx="1654172" cy="16541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05522-0381-41C4-A4FC-CC1AB09011BA}" type="datetimeFigureOut">
              <a:rPr lang="es-AR" smtClean="0"/>
              <a:pPr/>
              <a:t>18/7/2018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3CD8C-2A33-475F-BDA4-28D3F24C6F71}" type="slidenum">
              <a:rPr lang="es-AR" smtClean="0"/>
              <a:pPr/>
              <a:t>‹Nº›</a:t>
            </a:fld>
            <a:endParaRPr lang="es-AR"/>
          </a:p>
        </p:txBody>
      </p:sp>
    </p:spTree>
    <p:extLst>
      <p:ext uri="{BB962C8B-B14F-4D97-AF65-F5344CB8AC3E}">
        <p14:creationId xmlns:p14="http://schemas.microsoft.com/office/powerpoint/2010/main" val="3090490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1D33CD8C-2A33-475F-BDA4-28D3F24C6F71}" type="slidenum">
              <a:rPr lang="es-AR" smtClean="0"/>
              <a:pPr/>
              <a:t>4</a:t>
            </a:fld>
            <a:endParaRPr lang="es-AR"/>
          </a:p>
        </p:txBody>
      </p:sp>
    </p:spTree>
    <p:extLst>
      <p:ext uri="{BB962C8B-B14F-4D97-AF65-F5344CB8AC3E}">
        <p14:creationId xmlns:p14="http://schemas.microsoft.com/office/powerpoint/2010/main" val="51831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1D33CD8C-2A33-475F-BDA4-28D3F24C6F71}" type="slidenum">
              <a:rPr lang="es-AR" smtClean="0"/>
              <a:pPr/>
              <a:t>22</a:t>
            </a:fld>
            <a:endParaRPr lang="es-AR"/>
          </a:p>
        </p:txBody>
      </p:sp>
    </p:spTree>
    <p:extLst>
      <p:ext uri="{BB962C8B-B14F-4D97-AF65-F5344CB8AC3E}">
        <p14:creationId xmlns:p14="http://schemas.microsoft.com/office/powerpoint/2010/main" val="832103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1D33CD8C-2A33-475F-BDA4-28D3F24C6F71}" type="slidenum">
              <a:rPr lang="es-AR" smtClean="0"/>
              <a:pPr/>
              <a:t>29</a:t>
            </a:fld>
            <a:endParaRPr lang="es-AR"/>
          </a:p>
        </p:txBody>
      </p:sp>
    </p:spTree>
    <p:extLst>
      <p:ext uri="{BB962C8B-B14F-4D97-AF65-F5344CB8AC3E}">
        <p14:creationId xmlns:p14="http://schemas.microsoft.com/office/powerpoint/2010/main" val="34750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1D33CD8C-2A33-475F-BDA4-28D3F24C6F71}" type="slidenum">
              <a:rPr lang="es-AR" smtClean="0"/>
              <a:pPr/>
              <a:t>31</a:t>
            </a:fld>
            <a:endParaRPr lang="es-AR"/>
          </a:p>
        </p:txBody>
      </p:sp>
    </p:spTree>
    <p:extLst>
      <p:ext uri="{BB962C8B-B14F-4D97-AF65-F5344CB8AC3E}">
        <p14:creationId xmlns:p14="http://schemas.microsoft.com/office/powerpoint/2010/main" val="49237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1D33CD8C-2A33-475F-BDA4-28D3F24C6F71}" type="slidenum">
              <a:rPr lang="es-AR" smtClean="0"/>
              <a:pPr/>
              <a:t>33</a:t>
            </a:fld>
            <a:endParaRPr lang="es-AR"/>
          </a:p>
        </p:txBody>
      </p:sp>
    </p:spTree>
    <p:extLst>
      <p:ext uri="{BB962C8B-B14F-4D97-AF65-F5344CB8AC3E}">
        <p14:creationId xmlns:p14="http://schemas.microsoft.com/office/powerpoint/2010/main" val="1830551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A79F8B63-B607-4282-9805-C2B2CDDB83F4}" type="datetimeFigureOut">
              <a:rPr lang="es-AR" smtClean="0"/>
              <a:pPr/>
              <a:t>18/7/2018</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9C48C26-1447-414A-A476-F6223BDFBDCF}" type="slidenum">
              <a:rPr lang="es-AR" smtClean="0"/>
              <a:pPr/>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79F8B63-B607-4282-9805-C2B2CDDB83F4}" type="datetimeFigureOut">
              <a:rPr lang="es-AR" smtClean="0"/>
              <a:pPr/>
              <a:t>18/7/2018</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C48C26-1447-414A-A476-F6223BDFBDCF}" type="slidenum">
              <a:rPr lang="es-AR" smtClean="0"/>
              <a:pPr/>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 Imagen" descr="safafaf.png"/>
          <p:cNvPicPr/>
          <p:nvPr/>
        </p:nvPicPr>
        <p:blipFill>
          <a:blip r:embed="rId2"/>
          <a:stretch>
            <a:fillRect/>
          </a:stretch>
        </p:blipFill>
        <p:spPr>
          <a:xfrm>
            <a:off x="1053660" y="116632"/>
            <a:ext cx="8090340" cy="1267110"/>
          </a:xfrm>
          <a:prstGeom prst="rect">
            <a:avLst/>
          </a:prstGeom>
          <a:ln>
            <a:noFill/>
          </a:ln>
          <a:effectLst>
            <a:outerShdw blurRad="292100" dist="139700" dir="2700000" algn="tl" rotWithShape="0">
              <a:srgbClr val="333333">
                <a:alpha val="65000"/>
              </a:srgbClr>
            </a:outerShdw>
          </a:effectLst>
        </p:spPr>
      </p:pic>
      <p:sp>
        <p:nvSpPr>
          <p:cNvPr id="5" name="4 Rectángulo"/>
          <p:cNvSpPr/>
          <p:nvPr/>
        </p:nvSpPr>
        <p:spPr>
          <a:xfrm>
            <a:off x="1788154" y="1844824"/>
            <a:ext cx="4647426" cy="523220"/>
          </a:xfrm>
          <a:prstGeom prst="rect">
            <a:avLst/>
          </a:prstGeom>
        </p:spPr>
        <p:txBody>
          <a:bodyPr wrap="none">
            <a:spAutoFit/>
          </a:bodyPr>
          <a:lstStyle/>
          <a:p>
            <a:pPr algn="ctr"/>
            <a:r>
              <a:rPr lang="es-AR" sz="28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rPr>
              <a:t> CAJA DE HERRAMIENTAS</a:t>
            </a:r>
            <a:endParaRPr lang="es-AR"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endParaRPr>
          </a:p>
        </p:txBody>
      </p:sp>
      <p:sp>
        <p:nvSpPr>
          <p:cNvPr id="2" name="Rectángulo 1"/>
          <p:cNvSpPr/>
          <p:nvPr/>
        </p:nvSpPr>
        <p:spPr>
          <a:xfrm>
            <a:off x="1691680" y="2953977"/>
            <a:ext cx="7200800" cy="2462213"/>
          </a:xfrm>
          <a:prstGeom prst="rect">
            <a:avLst/>
          </a:prstGeom>
          <a:blipFill>
            <a:blip r:embed="rId3"/>
            <a:tile tx="0" ty="0" sx="100000" sy="100000" flip="none" algn="tl"/>
          </a:blipFill>
          <a:ln w="12700">
            <a:noFill/>
          </a:ln>
          <a:effectLst>
            <a:glow rad="101600">
              <a:schemeClr val="accent3">
                <a:satMod val="175000"/>
                <a:alpha val="40000"/>
              </a:schemeClr>
            </a:glow>
          </a:effectLst>
          <a:scene3d>
            <a:camera prst="orthographicFront">
              <a:rot lat="0" lon="0" rev="0"/>
            </a:camera>
            <a:lightRig rig="contrasting" dir="t">
              <a:rot lat="0" lon="0" rev="7800000"/>
            </a:lightRig>
          </a:scene3d>
          <a:sp3d>
            <a:bevelT w="139700" h="139700"/>
          </a:sp3d>
        </p:spPr>
        <p:txBody>
          <a:bodyPr wrap="square">
            <a:spAutoFit/>
          </a:bodyPr>
          <a:lstStyle/>
          <a:p>
            <a:pPr marL="27432">
              <a:spcBef>
                <a:spcPts val="600"/>
              </a:spcBef>
              <a:buClr>
                <a:schemeClr val="accent1"/>
              </a:buClr>
              <a:buSzPct val="80000"/>
            </a:pPr>
            <a:r>
              <a:rPr lang="es-AR" sz="2400" dirty="0">
                <a:solidFill>
                  <a:schemeClr val="tx2">
                    <a:shade val="30000"/>
                    <a:satMod val="150000"/>
                  </a:schemeClr>
                </a:solidFill>
                <a:latin typeface="Century Gothic" panose="020B0502020202020204" pitchFamily="34" charset="0"/>
              </a:rPr>
              <a:t>Se espera que sirva como soporte y estrategia </a:t>
            </a:r>
            <a:endParaRPr lang="es-AR" sz="2400" dirty="0" smtClean="0">
              <a:solidFill>
                <a:schemeClr val="tx2">
                  <a:shade val="30000"/>
                  <a:satMod val="150000"/>
                </a:schemeClr>
              </a:solidFill>
              <a:latin typeface="Century Gothic" panose="020B0502020202020204" pitchFamily="34" charset="0"/>
            </a:endParaRPr>
          </a:p>
          <a:p>
            <a:pPr marL="27432">
              <a:spcBef>
                <a:spcPts val="600"/>
              </a:spcBef>
              <a:buClr>
                <a:schemeClr val="accent1"/>
              </a:buClr>
              <a:buSzPct val="80000"/>
            </a:pPr>
            <a:r>
              <a:rPr lang="es-AR" sz="2400" dirty="0" smtClean="0">
                <a:solidFill>
                  <a:schemeClr val="tx2">
                    <a:shade val="30000"/>
                    <a:satMod val="150000"/>
                  </a:schemeClr>
                </a:solidFill>
                <a:latin typeface="Century Gothic" panose="020B0502020202020204" pitchFamily="34" charset="0"/>
              </a:rPr>
              <a:t>de </a:t>
            </a:r>
            <a:r>
              <a:rPr lang="es-AR" sz="2400" dirty="0">
                <a:solidFill>
                  <a:schemeClr val="tx2">
                    <a:shade val="30000"/>
                    <a:satMod val="150000"/>
                  </a:schemeClr>
                </a:solidFill>
                <a:latin typeface="Century Gothic" panose="020B0502020202020204" pitchFamily="34" charset="0"/>
              </a:rPr>
              <a:t>acompañamiento para que los ISFD organicen y desarrollen las líneas de acción que consideren prioritarias en función </a:t>
            </a:r>
            <a:r>
              <a:rPr lang="es-AR" sz="2400" dirty="0" smtClean="0">
                <a:solidFill>
                  <a:schemeClr val="tx2">
                    <a:shade val="30000"/>
                    <a:satMod val="150000"/>
                  </a:schemeClr>
                </a:solidFill>
                <a:latin typeface="Century Gothic" panose="020B0502020202020204" pitchFamily="34" charset="0"/>
              </a:rPr>
              <a:t>de </a:t>
            </a:r>
            <a:r>
              <a:rPr lang="es-AR" sz="2400" dirty="0">
                <a:solidFill>
                  <a:schemeClr val="tx2">
                    <a:shade val="30000"/>
                    <a:satMod val="150000"/>
                  </a:schemeClr>
                </a:solidFill>
                <a:latin typeface="Century Gothic" panose="020B0502020202020204" pitchFamily="34" charset="0"/>
              </a:rPr>
              <a:t>sus contextos institucionales. </a:t>
            </a:r>
          </a:p>
          <a:p>
            <a:pPr marL="27432">
              <a:spcBef>
                <a:spcPts val="600"/>
              </a:spcBef>
              <a:buClr>
                <a:schemeClr val="accent1"/>
              </a:buClr>
              <a:buSzPct val="80000"/>
            </a:pPr>
            <a:endParaRPr lang="es-AR" sz="2400" dirty="0">
              <a:solidFill>
                <a:schemeClr val="tx2">
                  <a:shade val="30000"/>
                  <a:satMod val="150000"/>
                </a:schemeClr>
              </a:solidFill>
            </a:endParaRPr>
          </a:p>
        </p:txBody>
      </p:sp>
      <p:sp>
        <p:nvSpPr>
          <p:cNvPr id="8" name="Pergamino horizontal 7"/>
          <p:cNvSpPr/>
          <p:nvPr/>
        </p:nvSpPr>
        <p:spPr>
          <a:xfrm>
            <a:off x="1187624" y="2492896"/>
            <a:ext cx="7704856" cy="3384376"/>
          </a:xfrm>
          <a:prstGeom prst="horizontalScroll">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s-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0768" y="260648"/>
            <a:ext cx="7498080" cy="490384"/>
          </a:xfrm>
        </p:spPr>
        <p:txBody>
          <a:bodyPr>
            <a:noAutofit/>
          </a:bodyPr>
          <a:lstStyle/>
          <a:p>
            <a:r>
              <a:rPr lang="es-AR" sz="2400" b="1" dirty="0">
                <a:latin typeface="Century Gothic" panose="020B0502020202020204" pitchFamily="34" charset="0"/>
              </a:rPr>
              <a:t>Acciones: </a:t>
            </a:r>
            <a:br>
              <a:rPr lang="es-AR" sz="2400" b="1" dirty="0">
                <a:latin typeface="Century Gothic" panose="020B0502020202020204" pitchFamily="34" charset="0"/>
              </a:rPr>
            </a:br>
            <a:endParaRPr lang="es-AR" sz="2400" b="1" dirty="0">
              <a:latin typeface="Century Gothic" panose="020B0502020202020204" pitchFamily="34" charset="0"/>
            </a:endParaRPr>
          </a:p>
        </p:txBody>
      </p:sp>
      <p:graphicFrame>
        <p:nvGraphicFramePr>
          <p:cNvPr id="3" name="Diagrama 2"/>
          <p:cNvGraphicFramePr/>
          <p:nvPr>
            <p:extLst>
              <p:ext uri="{D42A27DB-BD31-4B8C-83A1-F6EECF244321}">
                <p14:modId xmlns:p14="http://schemas.microsoft.com/office/powerpoint/2010/main" val="2303082953"/>
              </p:ext>
            </p:extLst>
          </p:nvPr>
        </p:nvGraphicFramePr>
        <p:xfrm>
          <a:off x="1043608" y="620688"/>
          <a:ext cx="7835240" cy="586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315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4"/>
          <p:cNvSpPr txBox="1">
            <a:spLocks noGrp="1"/>
          </p:cNvSpPr>
          <p:nvPr>
            <p:ph type="title"/>
          </p:nvPr>
        </p:nvSpPr>
        <p:spPr>
          <a:xfrm>
            <a:off x="1115616" y="188640"/>
            <a:ext cx="7890080" cy="922432"/>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0"/>
            <a:r>
              <a:rPr lang="es-AR" sz="2400" b="1" dirty="0">
                <a:solidFill>
                  <a:srgbClr val="C00000"/>
                </a:solidFill>
                <a:latin typeface="Aharoni" panose="02010803020104030203" pitchFamily="2" charset="-79"/>
                <a:cs typeface="Aharoni" panose="02010803020104030203" pitchFamily="2" charset="-79"/>
              </a:rPr>
              <a:t>Eje de trabajo </a:t>
            </a:r>
            <a:r>
              <a:rPr lang="es-AR" sz="2400" b="1" dirty="0" smtClean="0">
                <a:solidFill>
                  <a:srgbClr val="C00000"/>
                </a:solidFill>
                <a:latin typeface="Aharoni" panose="02010803020104030203" pitchFamily="2" charset="-79"/>
                <a:cs typeface="Aharoni" panose="02010803020104030203" pitchFamily="2" charset="-79"/>
              </a:rPr>
              <a:t>II: </a:t>
            </a:r>
            <a:r>
              <a:rPr lang="es-AR" sz="2400" b="1" dirty="0">
                <a:solidFill>
                  <a:srgbClr val="C00000"/>
                </a:solidFill>
                <a:latin typeface="Aharoni" panose="02010803020104030203" pitchFamily="2" charset="-79"/>
                <a:cs typeface="Aharoni" panose="02010803020104030203" pitchFamily="2" charset="-79"/>
              </a:rPr>
              <a:t>Enseñar y evaluar en el marco de las capacidades profesionales. </a:t>
            </a:r>
          </a:p>
        </p:txBody>
      </p:sp>
      <p:sp>
        <p:nvSpPr>
          <p:cNvPr id="4" name="Rectángulo 3"/>
          <p:cNvSpPr/>
          <p:nvPr/>
        </p:nvSpPr>
        <p:spPr>
          <a:xfrm>
            <a:off x="1108224" y="1277055"/>
            <a:ext cx="5111592" cy="400110"/>
          </a:xfrm>
          <a:prstGeom prst="rect">
            <a:avLst/>
          </a:prstGeom>
        </p:spPr>
        <p:txBody>
          <a:bodyPr wrap="none">
            <a:spAutoFit/>
          </a:bodyPr>
          <a:lstStyle/>
          <a:p>
            <a:pPr marL="82296" indent="0">
              <a:buNone/>
            </a:pPr>
            <a:r>
              <a:rPr lang="es-AR" sz="2000" b="1" dirty="0">
                <a:solidFill>
                  <a:schemeClr val="tx2">
                    <a:satMod val="130000"/>
                  </a:schemeClr>
                </a:solidFill>
                <a:latin typeface="+mj-lt"/>
                <a:ea typeface="+mj-ea"/>
                <a:cs typeface="+mj-cs"/>
              </a:rPr>
              <a:t>Líneas de Acción y actividades sugeridas </a:t>
            </a:r>
          </a:p>
        </p:txBody>
      </p:sp>
      <p:sp>
        <p:nvSpPr>
          <p:cNvPr id="5" name="Rectángulo 4"/>
          <p:cNvSpPr/>
          <p:nvPr/>
        </p:nvSpPr>
        <p:spPr>
          <a:xfrm>
            <a:off x="971600" y="1759209"/>
            <a:ext cx="7890080" cy="707886"/>
          </a:xfrm>
          <a:prstGeom prst="rect">
            <a:avLst/>
          </a:prstGeom>
        </p:spPr>
        <p:txBody>
          <a:bodyPr wrap="square">
            <a:spAutoFit/>
          </a:bodyPr>
          <a:lstStyle/>
          <a:p>
            <a:pPr marL="82296" indent="0" algn="just">
              <a:buNone/>
            </a:pPr>
            <a:r>
              <a:rPr lang="es-AR" sz="2000" b="1" dirty="0"/>
              <a:t>1) Espacios de reflexión y discusión en torno al Marco Referencial de Capacidades Profesionales.</a:t>
            </a:r>
          </a:p>
        </p:txBody>
      </p:sp>
      <p:graphicFrame>
        <p:nvGraphicFramePr>
          <p:cNvPr id="6" name="Diagrama 5"/>
          <p:cNvGraphicFramePr/>
          <p:nvPr>
            <p:extLst>
              <p:ext uri="{D42A27DB-BD31-4B8C-83A1-F6EECF244321}">
                <p14:modId xmlns:p14="http://schemas.microsoft.com/office/powerpoint/2010/main" val="39081414"/>
              </p:ext>
            </p:extLst>
          </p:nvPr>
        </p:nvGraphicFramePr>
        <p:xfrm>
          <a:off x="1088256" y="2549139"/>
          <a:ext cx="8055744" cy="4281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0537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posición de imagen 5"/>
          <p:cNvSpPr>
            <a:spLocks noGrp="1"/>
          </p:cNvSpPr>
          <p:nvPr>
            <p:ph type="pic" idx="1"/>
          </p:nvPr>
        </p:nvSpPr>
        <p:spPr/>
      </p:sp>
      <p:sp>
        <p:nvSpPr>
          <p:cNvPr id="7" name="Marcador de texto 6"/>
          <p:cNvSpPr>
            <a:spLocks noGrp="1"/>
          </p:cNvSpPr>
          <p:nvPr>
            <p:ph type="body" sz="half" idx="2"/>
          </p:nvPr>
        </p:nvSpPr>
        <p:spPr>
          <a:xfrm>
            <a:off x="838200" y="1457625"/>
            <a:ext cx="4419600" cy="2991787"/>
          </a:xfrm>
          <a:solidFill>
            <a:srgbClr val="FFFFFF"/>
          </a:solid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just">
              <a:lnSpc>
                <a:spcPct val="100000"/>
              </a:lnSpc>
              <a:spcBef>
                <a:spcPts val="700"/>
              </a:spcBef>
            </a:pPr>
            <a:r>
              <a:rPr lang="es-AR" sz="2000" dirty="0">
                <a:solidFill>
                  <a:schemeClr val="tx1"/>
                </a:solidFill>
              </a:rPr>
              <a:t>Propone hacer foco en la importancia de incorporar la práctica en los niveles obligatorios para los que forma el ISFD en las distintas unidades curriculares ya que no es posible separar el desarrollo de las capacidades del contexto en que las mismas se pondrán en juego. </a:t>
            </a:r>
          </a:p>
          <a:p>
            <a:pPr algn="just"/>
            <a:endParaRPr lang="es-AR" sz="3200" dirty="0">
              <a:solidFill>
                <a:schemeClr val="tx1"/>
              </a:solidFill>
              <a:latin typeface="Cordia New" panose="020B0304020202020204" pitchFamily="34" charset="-34"/>
              <a:cs typeface="Cordia New" panose="020B0304020202020204" pitchFamily="34" charset="-34"/>
            </a:endParaRPr>
          </a:p>
        </p:txBody>
      </p:sp>
      <p:sp>
        <p:nvSpPr>
          <p:cNvPr id="9" name="Rectángulo 8"/>
          <p:cNvSpPr/>
          <p:nvPr/>
        </p:nvSpPr>
        <p:spPr>
          <a:xfrm>
            <a:off x="0" y="28972"/>
            <a:ext cx="9144000" cy="1323439"/>
          </a:xfrm>
          <a:prstGeom prst="rect">
            <a:avLst/>
          </a:prstGeom>
        </p:spPr>
        <p:txBody>
          <a:bodyPr wrap="square">
            <a:spAutoFit/>
          </a:bodyPr>
          <a:lstStyle/>
          <a:p>
            <a:r>
              <a:rPr lang="es-AR" sz="2000" b="1" dirty="0"/>
              <a:t>II) Análisis de la relación entre la propuesta formativa del ISFD, el desarrollo de las capacidades profesionales y las características, desafíos y problemas que presenta la práctica </a:t>
            </a:r>
            <a:r>
              <a:rPr lang="es-AR" sz="2000" b="1" dirty="0" smtClean="0"/>
              <a:t>docente</a:t>
            </a:r>
            <a:r>
              <a:rPr lang="es-AR" sz="2000" b="1" dirty="0"/>
              <a:t/>
            </a:r>
            <a:br>
              <a:rPr lang="es-AR" sz="2000" b="1" dirty="0"/>
            </a:br>
            <a:endParaRPr lang="es-AR" sz="2000" dirty="0"/>
          </a:p>
        </p:txBody>
      </p:sp>
    </p:spTree>
    <p:extLst>
      <p:ext uri="{BB962C8B-B14F-4D97-AF65-F5344CB8AC3E}">
        <p14:creationId xmlns:p14="http://schemas.microsoft.com/office/powerpoint/2010/main" val="319275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291012" y="123627"/>
            <a:ext cx="7498080" cy="706090"/>
          </a:xfrm>
        </p:spPr>
        <p:txBody>
          <a:bodyPr>
            <a:noAutofit/>
          </a:bodyPr>
          <a:lstStyle/>
          <a:p>
            <a:r>
              <a:rPr lang="es-AR" sz="2400" b="1" dirty="0">
                <a:solidFill>
                  <a:srgbClr val="C00000"/>
                </a:solidFill>
                <a:effectLst/>
              </a:rPr>
              <a:t>Actividades sugeridas</a:t>
            </a:r>
            <a:br>
              <a:rPr lang="es-AR" sz="2400" b="1" dirty="0">
                <a:solidFill>
                  <a:srgbClr val="C00000"/>
                </a:solidFill>
                <a:effectLst/>
              </a:rPr>
            </a:br>
            <a:endParaRPr lang="es-AR" sz="2400" dirty="0">
              <a:solidFill>
                <a:srgbClr val="C00000"/>
              </a:solidFill>
              <a:effectLst/>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2130832801"/>
              </p:ext>
            </p:extLst>
          </p:nvPr>
        </p:nvGraphicFramePr>
        <p:xfrm>
          <a:off x="0" y="260648"/>
          <a:ext cx="9252520"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78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ción de imagen 4"/>
          <p:cNvSpPr>
            <a:spLocks noGrp="1"/>
          </p:cNvSpPr>
          <p:nvPr>
            <p:ph type="pic" idx="1"/>
          </p:nvPr>
        </p:nvSpPr>
        <p:spPr/>
      </p:sp>
      <p:sp>
        <p:nvSpPr>
          <p:cNvPr id="6" name="Marcador de texto 5"/>
          <p:cNvSpPr>
            <a:spLocks noGrp="1"/>
          </p:cNvSpPr>
          <p:nvPr>
            <p:ph type="body" sz="half" idx="2"/>
          </p:nvPr>
        </p:nvSpPr>
        <p:spPr>
          <a:xfrm>
            <a:off x="838200" y="1066801"/>
            <a:ext cx="4525888" cy="4495800"/>
          </a:xfrm>
          <a:solidFill>
            <a:srgbClr val="FFFFFF"/>
          </a:solidFill>
          <a:ln>
            <a:noFill/>
          </a:ln>
          <a:effectLst>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txBody>
          <a:bodyPr>
            <a:noAutofit/>
          </a:bodyPr>
          <a:lstStyle/>
          <a:p>
            <a:pPr algn="just">
              <a:lnSpc>
                <a:spcPct val="100000"/>
              </a:lnSpc>
              <a:spcBef>
                <a:spcPts val="700"/>
              </a:spcBef>
            </a:pPr>
            <a:r>
              <a:rPr lang="es-AR" sz="1800" dirty="0">
                <a:solidFill>
                  <a:schemeClr val="tx1"/>
                </a:solidFill>
              </a:rPr>
              <a:t>E</a:t>
            </a:r>
            <a:r>
              <a:rPr lang="es-AR" sz="2000" dirty="0">
                <a:solidFill>
                  <a:schemeClr val="tx1"/>
                </a:solidFill>
              </a:rPr>
              <a:t>l objetivo de esta línea de acción se relaciona con la necesidad de promover prácticas alternativas para evaluar los aprendizajes, coherentes con las propuestas de enseñanza en el marco de las capacidades profesionales. </a:t>
            </a:r>
          </a:p>
          <a:p>
            <a:pPr algn="just">
              <a:lnSpc>
                <a:spcPct val="100000"/>
              </a:lnSpc>
              <a:spcBef>
                <a:spcPts val="700"/>
              </a:spcBef>
            </a:pPr>
            <a:r>
              <a:rPr lang="es-AR" sz="2000" dirty="0" smtClean="0">
                <a:solidFill>
                  <a:schemeClr val="tx1"/>
                </a:solidFill>
              </a:rPr>
              <a:t>Se </a:t>
            </a:r>
            <a:r>
              <a:rPr lang="es-AR" sz="2000" dirty="0">
                <a:solidFill>
                  <a:schemeClr val="tx1"/>
                </a:solidFill>
              </a:rPr>
              <a:t>proponen actividades que tiendan a poner el acento en las funciones formativas de la evaluación como por ejemplo, autoevaluar, </a:t>
            </a:r>
            <a:r>
              <a:rPr lang="es-AR" sz="2000" dirty="0" err="1">
                <a:solidFill>
                  <a:schemeClr val="tx1"/>
                </a:solidFill>
              </a:rPr>
              <a:t>coevaluar</a:t>
            </a:r>
            <a:r>
              <a:rPr lang="es-AR" sz="2000" dirty="0">
                <a:solidFill>
                  <a:schemeClr val="tx1"/>
                </a:solidFill>
              </a:rPr>
              <a:t>, retroalimentar, reflexionar y recabar información para la mejora de la enseñanza y los aprendizajes. </a:t>
            </a:r>
          </a:p>
        </p:txBody>
      </p:sp>
      <p:sp>
        <p:nvSpPr>
          <p:cNvPr id="7" name="Marcador de texto 4"/>
          <p:cNvSpPr txBox="1">
            <a:spLocks/>
          </p:cNvSpPr>
          <p:nvPr/>
        </p:nvSpPr>
        <p:spPr>
          <a:xfrm>
            <a:off x="141684" y="117086"/>
            <a:ext cx="8558708"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r>
              <a:rPr lang="es-AR" sz="2000" b="1" dirty="0"/>
              <a:t>3) La evaluación formativa y las capacidades profesionales en las diferentes unidades curriculares.</a:t>
            </a:r>
            <a:endParaRPr lang="es-AR" sz="2000" b="1" dirty="0">
              <a:solidFill>
                <a:schemeClr val="accent3">
                  <a:lumMod val="75000"/>
                </a:schemeClr>
              </a:solidFill>
              <a:latin typeface="Century Gothic" panose="020B0502020202020204" pitchFamily="34" charset="0"/>
            </a:endParaRPr>
          </a:p>
        </p:txBody>
      </p:sp>
    </p:spTree>
    <p:extLst>
      <p:ext uri="{BB962C8B-B14F-4D97-AF65-F5344CB8AC3E}">
        <p14:creationId xmlns:p14="http://schemas.microsoft.com/office/powerpoint/2010/main" val="3171467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35608" y="404664"/>
            <a:ext cx="7498080" cy="490066"/>
          </a:xfrm>
        </p:spPr>
        <p:txBody>
          <a:bodyPr>
            <a:normAutofit fontScale="90000"/>
          </a:bodyPr>
          <a:lstStyle/>
          <a:p>
            <a:r>
              <a:rPr lang="es-AR" sz="2700" b="1" dirty="0">
                <a:effectLst/>
              </a:rPr>
              <a:t>Actividades sugeridas: </a:t>
            </a:r>
            <a:r>
              <a:rPr lang="es-AR" dirty="0">
                <a:effectLst/>
              </a:rPr>
              <a:t/>
            </a:r>
            <a:br>
              <a:rPr lang="es-AR" dirty="0">
                <a:effectLst/>
              </a:rPr>
            </a:br>
            <a:endParaRPr lang="es-AR" dirty="0">
              <a:effectLst/>
            </a:endParaRP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1563870852"/>
              </p:ext>
            </p:extLst>
          </p:nvPr>
        </p:nvGraphicFramePr>
        <p:xfrm>
          <a:off x="1116013" y="620689"/>
          <a:ext cx="8027987"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7571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5508104" y="580831"/>
            <a:ext cx="3635896" cy="757334"/>
          </a:xfrm>
        </p:spPr>
        <p:txBody>
          <a:bodyPr/>
          <a:lstStyle/>
          <a:p>
            <a:r>
              <a:rPr lang="es-AR" sz="2400" dirty="0">
                <a:effectLst>
                  <a:outerShdw blurRad="50000" dist="30000" dir="5400000" algn="tl" rotWithShape="0">
                    <a:srgbClr val="000000">
                      <a:alpha val="30000"/>
                    </a:srgbClr>
                  </a:outerShdw>
                </a:effectLst>
              </a:rPr>
              <a:t>Fundamentos y enfoque </a:t>
            </a:r>
            <a:br>
              <a:rPr lang="es-AR" sz="2400" dirty="0">
                <a:effectLst>
                  <a:outerShdw blurRad="50000" dist="30000" dir="5400000" algn="tl" rotWithShape="0">
                    <a:srgbClr val="000000">
                      <a:alpha val="30000"/>
                    </a:srgbClr>
                  </a:outerShdw>
                </a:effectLst>
              </a:rPr>
            </a:br>
            <a:endParaRPr lang="es-AR" dirty="0"/>
          </a:p>
        </p:txBody>
      </p:sp>
      <p:sp>
        <p:nvSpPr>
          <p:cNvPr id="8" name="Marcador de posición de imagen 7"/>
          <p:cNvSpPr>
            <a:spLocks noGrp="1"/>
          </p:cNvSpPr>
          <p:nvPr>
            <p:ph type="pic" idx="1"/>
          </p:nvPr>
        </p:nvSpPr>
        <p:spPr>
          <a:xfrm>
            <a:off x="838200" y="1290734"/>
            <a:ext cx="4419600" cy="3514531"/>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p>
      <p:sp>
        <p:nvSpPr>
          <p:cNvPr id="9" name="Marcador de texto 8"/>
          <p:cNvSpPr>
            <a:spLocks noGrp="1"/>
          </p:cNvSpPr>
          <p:nvPr>
            <p:ph type="body" sz="half" idx="2"/>
          </p:nvPr>
        </p:nvSpPr>
        <p:spPr>
          <a:xfrm>
            <a:off x="666851" y="1052736"/>
            <a:ext cx="4731072" cy="4540343"/>
          </a:xfrm>
          <a:solidFill>
            <a:schemeClr val="bg1"/>
          </a:solidFill>
          <a:ln>
            <a:noFill/>
          </a:ln>
          <a:effectLst>
            <a:glow rad="63500">
              <a:schemeClr val="accent4">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20000"/>
          </a:bodyPr>
          <a:lstStyle/>
          <a:p>
            <a:pPr algn="just">
              <a:lnSpc>
                <a:spcPct val="100000"/>
              </a:lnSpc>
              <a:spcBef>
                <a:spcPts val="700"/>
              </a:spcBef>
            </a:pPr>
            <a:endParaRPr lang="es-AR" sz="2200" b="1" dirty="0" smtClean="0">
              <a:solidFill>
                <a:schemeClr val="tx1"/>
              </a:solidFill>
            </a:endParaRPr>
          </a:p>
          <a:p>
            <a:pPr algn="just">
              <a:lnSpc>
                <a:spcPct val="100000"/>
              </a:lnSpc>
              <a:spcBef>
                <a:spcPts val="700"/>
              </a:spcBef>
            </a:pPr>
            <a:r>
              <a:rPr lang="es-AR" sz="2200" b="1" dirty="0" smtClean="0">
                <a:solidFill>
                  <a:schemeClr val="tx1"/>
                </a:solidFill>
              </a:rPr>
              <a:t>La </a:t>
            </a:r>
            <a:r>
              <a:rPr lang="es-AR" sz="2200" b="1" dirty="0">
                <a:solidFill>
                  <a:schemeClr val="tx1"/>
                </a:solidFill>
              </a:rPr>
              <a:t>interdisciplina </a:t>
            </a:r>
            <a:r>
              <a:rPr lang="es-AR" sz="2200" dirty="0">
                <a:solidFill>
                  <a:schemeClr val="tx1"/>
                </a:solidFill>
              </a:rPr>
              <a:t>y su relación con la enseñanza en la formación docente inicial: </a:t>
            </a:r>
            <a:endParaRPr lang="es-AR" sz="2200" dirty="0" smtClean="0">
              <a:solidFill>
                <a:schemeClr val="tx1"/>
              </a:solidFill>
            </a:endParaRPr>
          </a:p>
          <a:p>
            <a:pPr marL="342900" indent="-342900" algn="just">
              <a:lnSpc>
                <a:spcPct val="100000"/>
              </a:lnSpc>
              <a:spcBef>
                <a:spcPts val="700"/>
              </a:spcBef>
              <a:buFont typeface="Arial" panose="020B0604020202020204" pitchFamily="34" charset="0"/>
              <a:buChar char="•"/>
            </a:pPr>
            <a:r>
              <a:rPr lang="es-AR" sz="2200" dirty="0" smtClean="0">
                <a:solidFill>
                  <a:schemeClr val="tx1"/>
                </a:solidFill>
              </a:rPr>
              <a:t>incorporar </a:t>
            </a:r>
            <a:r>
              <a:rPr lang="es-AR" sz="2200" dirty="0">
                <a:solidFill>
                  <a:schemeClr val="tx1"/>
                </a:solidFill>
              </a:rPr>
              <a:t>la enseñanza interdisciplinaria en el nivel superior </a:t>
            </a:r>
            <a:endParaRPr lang="es-AR" sz="2200" dirty="0" smtClean="0">
              <a:solidFill>
                <a:schemeClr val="tx1"/>
              </a:solidFill>
            </a:endParaRPr>
          </a:p>
          <a:p>
            <a:pPr marL="342900" indent="-342900" algn="just">
              <a:lnSpc>
                <a:spcPct val="100000"/>
              </a:lnSpc>
              <a:spcBef>
                <a:spcPts val="700"/>
              </a:spcBef>
              <a:buFont typeface="Arial" panose="020B0604020202020204" pitchFamily="34" charset="0"/>
              <a:buChar char="•"/>
            </a:pPr>
            <a:r>
              <a:rPr lang="es-AR" sz="2200" dirty="0" smtClean="0">
                <a:solidFill>
                  <a:schemeClr val="tx1"/>
                </a:solidFill>
              </a:rPr>
              <a:t>brindar </a:t>
            </a:r>
            <a:r>
              <a:rPr lang="es-AR" sz="2200" dirty="0">
                <a:solidFill>
                  <a:schemeClr val="tx1"/>
                </a:solidFill>
              </a:rPr>
              <a:t>herramientas teórico- metodológicas para la enseñanza interdisciplinaria en los niveles para los que se forma. </a:t>
            </a:r>
          </a:p>
          <a:p>
            <a:pPr algn="just">
              <a:lnSpc>
                <a:spcPct val="100000"/>
              </a:lnSpc>
              <a:spcBef>
                <a:spcPts val="700"/>
              </a:spcBef>
            </a:pPr>
            <a:endParaRPr lang="es-AR" sz="2200" dirty="0">
              <a:solidFill>
                <a:schemeClr val="tx1"/>
              </a:solidFill>
            </a:endParaRPr>
          </a:p>
          <a:p>
            <a:pPr algn="just">
              <a:lnSpc>
                <a:spcPct val="100000"/>
              </a:lnSpc>
              <a:spcBef>
                <a:spcPts val="700"/>
              </a:spcBef>
            </a:pPr>
            <a:r>
              <a:rPr lang="es-AR" sz="2200" dirty="0">
                <a:solidFill>
                  <a:schemeClr val="tx1"/>
                </a:solidFill>
              </a:rPr>
              <a:t>Revisar las prácticas de enseñanza y habilitar nuevos espacios que superen la fragmentación de contenidos para superar el encierro disciplinario y la fragmentación del contenido.</a:t>
            </a:r>
          </a:p>
          <a:p>
            <a:endParaRPr lang="es-AR" sz="2000" dirty="0">
              <a:solidFill>
                <a:schemeClr val="tx1"/>
              </a:solidFill>
            </a:endParaRPr>
          </a:p>
          <a:p>
            <a:endParaRPr lang="es-AR" sz="2000" dirty="0">
              <a:solidFill>
                <a:schemeClr val="tx1"/>
              </a:solidFill>
            </a:endParaRPr>
          </a:p>
        </p:txBody>
      </p:sp>
      <p:sp>
        <p:nvSpPr>
          <p:cNvPr id="10" name="Rectángulo 9"/>
          <p:cNvSpPr/>
          <p:nvPr/>
        </p:nvSpPr>
        <p:spPr>
          <a:xfrm>
            <a:off x="447865" y="71735"/>
            <a:ext cx="5363969" cy="461665"/>
          </a:xfrm>
          <a:prstGeom prst="rect">
            <a:avLst/>
          </a:prstGeom>
        </p:spPr>
        <p:txBody>
          <a:bodyPr wrap="none">
            <a:spAutoFit/>
          </a:bodyPr>
          <a:lstStyle/>
          <a:p>
            <a:pPr marL="82296">
              <a:spcBef>
                <a:spcPts val="600"/>
              </a:spcBef>
              <a:buClr>
                <a:schemeClr val="accent1"/>
              </a:buClr>
              <a:buSzPct val="80000"/>
            </a:pPr>
            <a:r>
              <a:rPr lang="es-AR" sz="2400" b="1" dirty="0">
                <a:solidFill>
                  <a:srgbClr val="C00000"/>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Eje de trabajo III: La interdisciplina </a:t>
            </a:r>
          </a:p>
        </p:txBody>
      </p:sp>
      <p:sp>
        <p:nvSpPr>
          <p:cNvPr id="11" name="Rectángulo redondeado 10"/>
          <p:cNvSpPr/>
          <p:nvPr/>
        </p:nvSpPr>
        <p:spPr>
          <a:xfrm>
            <a:off x="5933999" y="1988840"/>
            <a:ext cx="2880320" cy="3096344"/>
          </a:xfrm>
          <a:prstGeom prst="roundRect">
            <a:avLst/>
          </a:prstGeom>
          <a:solidFill>
            <a:srgbClr val="FFFF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2000" b="1" dirty="0">
                <a:solidFill>
                  <a:schemeClr val="tx1"/>
                </a:solidFill>
              </a:rPr>
              <a:t>Se invita a integrar algunos espacios curriculares, buscar nudos problemáticos y desarrollar capacidades transversales. </a:t>
            </a:r>
          </a:p>
          <a:p>
            <a:endParaRPr lang="es-AR" sz="2000" b="1" dirty="0">
              <a:solidFill>
                <a:schemeClr val="tx2">
                  <a:lumMod val="75000"/>
                </a:schemeClr>
              </a:solidFill>
              <a:latin typeface="Microsoft Uighur" panose="02000000000000000000" pitchFamily="2" charset="-78"/>
              <a:cs typeface="Microsoft Uighur" panose="02000000000000000000" pitchFamily="2" charset="-78"/>
            </a:endParaRPr>
          </a:p>
        </p:txBody>
      </p:sp>
    </p:spTree>
    <p:extLst>
      <p:ext uri="{BB962C8B-B14F-4D97-AF65-F5344CB8AC3E}">
        <p14:creationId xmlns:p14="http://schemas.microsoft.com/office/powerpoint/2010/main" val="4261725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187624" y="260648"/>
            <a:ext cx="7498080" cy="706408"/>
          </a:xfrm>
        </p:spPr>
        <p:txBody>
          <a:bodyPr>
            <a:noAutofit/>
          </a:bodyPr>
          <a:lstStyle/>
          <a:p>
            <a:r>
              <a:rPr lang="es-AR" sz="2400" b="1" dirty="0"/>
              <a:t>Líneas de Acción y actividades sugeridas </a:t>
            </a:r>
            <a:r>
              <a:rPr lang="es-AR" sz="2400" b="1" dirty="0">
                <a:solidFill>
                  <a:srgbClr val="C00000"/>
                </a:solidFill>
              </a:rPr>
              <a:t/>
            </a:r>
            <a:br>
              <a:rPr lang="es-AR" sz="2400" b="1" dirty="0">
                <a:solidFill>
                  <a:srgbClr val="C00000"/>
                </a:solidFill>
              </a:rPr>
            </a:br>
            <a:endParaRPr lang="es-AR" sz="2400" b="1" dirty="0">
              <a:solidFill>
                <a:srgbClr val="C00000"/>
              </a:solidFill>
            </a:endParaRPr>
          </a:p>
        </p:txBody>
      </p:sp>
      <p:graphicFrame>
        <p:nvGraphicFramePr>
          <p:cNvPr id="10" name="Diagrama 9"/>
          <p:cNvGraphicFramePr/>
          <p:nvPr>
            <p:extLst>
              <p:ext uri="{D42A27DB-BD31-4B8C-83A1-F6EECF244321}">
                <p14:modId xmlns:p14="http://schemas.microsoft.com/office/powerpoint/2010/main" val="1395533719"/>
              </p:ext>
            </p:extLst>
          </p:nvPr>
        </p:nvGraphicFramePr>
        <p:xfrm>
          <a:off x="971600" y="764704"/>
          <a:ext cx="8172400" cy="609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7474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posición de imagen 10"/>
          <p:cNvSpPr>
            <a:spLocks noGrp="1"/>
          </p:cNvSpPr>
          <p:nvPr>
            <p:ph type="pic" idx="1"/>
          </p:nvPr>
        </p:nvSpPr>
        <p:spPr/>
      </p:sp>
      <p:sp>
        <p:nvSpPr>
          <p:cNvPr id="12" name="Marcador de texto 11"/>
          <p:cNvSpPr>
            <a:spLocks noGrp="1"/>
          </p:cNvSpPr>
          <p:nvPr>
            <p:ph type="body" sz="half" idx="2"/>
          </p:nvPr>
        </p:nvSpPr>
        <p:spPr>
          <a:xfrm>
            <a:off x="755576" y="1124744"/>
            <a:ext cx="4608512" cy="4518245"/>
          </a:xfrm>
          <a:solidFill>
            <a:srgbClr val="FFFFFF"/>
          </a:solidFill>
          <a:ln>
            <a:noFill/>
          </a:ln>
          <a:effectLst>
            <a:glow rad="101600">
              <a:schemeClr val="accent3">
                <a:satMod val="175000"/>
                <a:alpha val="40000"/>
              </a:schemeClr>
            </a:glow>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a:normAutofit fontScale="92500" lnSpcReduction="10000"/>
          </a:bodyPr>
          <a:lstStyle/>
          <a:p>
            <a:pPr algn="just">
              <a:lnSpc>
                <a:spcPct val="90000"/>
              </a:lnSpc>
              <a:spcBef>
                <a:spcPts val="700"/>
              </a:spcBef>
            </a:pPr>
            <a:endParaRPr lang="es-AR" sz="2000" dirty="0" smtClean="0">
              <a:solidFill>
                <a:schemeClr val="tx1"/>
              </a:solidFill>
            </a:endParaRPr>
          </a:p>
          <a:p>
            <a:pPr algn="just">
              <a:lnSpc>
                <a:spcPct val="90000"/>
              </a:lnSpc>
              <a:spcBef>
                <a:spcPts val="700"/>
              </a:spcBef>
            </a:pPr>
            <a:r>
              <a:rPr lang="es-AR" sz="2000" dirty="0" smtClean="0">
                <a:solidFill>
                  <a:schemeClr val="tx1"/>
                </a:solidFill>
              </a:rPr>
              <a:t>Centrarse </a:t>
            </a:r>
            <a:r>
              <a:rPr lang="es-AR" sz="2000" dirty="0">
                <a:solidFill>
                  <a:schemeClr val="tx1"/>
                </a:solidFill>
              </a:rPr>
              <a:t>en la “Sistematización de experiencias y saberes producidos por los formadores” se consideran cuatro dimensiones imbricadas en el trabajo de los formadores: </a:t>
            </a:r>
          </a:p>
          <a:p>
            <a:pPr algn="just">
              <a:lnSpc>
                <a:spcPct val="90000"/>
              </a:lnSpc>
              <a:spcBef>
                <a:spcPts val="700"/>
              </a:spcBef>
            </a:pPr>
            <a:endParaRPr lang="es-AR" sz="2000" dirty="0">
              <a:solidFill>
                <a:schemeClr val="tx1"/>
              </a:solidFill>
            </a:endParaRPr>
          </a:p>
          <a:p>
            <a:pPr algn="just">
              <a:lnSpc>
                <a:spcPct val="90000"/>
              </a:lnSpc>
              <a:spcBef>
                <a:spcPts val="700"/>
              </a:spcBef>
            </a:pPr>
            <a:r>
              <a:rPr lang="es-AR" sz="2000" dirty="0">
                <a:solidFill>
                  <a:schemeClr val="tx1"/>
                </a:solidFill>
              </a:rPr>
              <a:t>- La práctica reflexiva o </a:t>
            </a:r>
            <a:r>
              <a:rPr lang="es-AR" sz="2200" dirty="0">
                <a:solidFill>
                  <a:schemeClr val="tx1"/>
                </a:solidFill>
              </a:rPr>
              <a:t>el</a:t>
            </a:r>
            <a:r>
              <a:rPr lang="es-AR" sz="2000" dirty="0">
                <a:solidFill>
                  <a:schemeClr val="tx1"/>
                </a:solidFill>
              </a:rPr>
              <a:t> análisis de las prácticas </a:t>
            </a:r>
          </a:p>
          <a:p>
            <a:pPr algn="just">
              <a:lnSpc>
                <a:spcPct val="90000"/>
              </a:lnSpc>
              <a:spcBef>
                <a:spcPts val="700"/>
              </a:spcBef>
            </a:pPr>
            <a:r>
              <a:rPr lang="es-AR" sz="2000" dirty="0">
                <a:solidFill>
                  <a:schemeClr val="tx1"/>
                </a:solidFill>
              </a:rPr>
              <a:t>- La sistematización de experiencias </a:t>
            </a:r>
          </a:p>
          <a:p>
            <a:pPr algn="just">
              <a:lnSpc>
                <a:spcPct val="90000"/>
              </a:lnSpc>
              <a:spcBef>
                <a:spcPts val="700"/>
              </a:spcBef>
            </a:pPr>
            <a:r>
              <a:rPr lang="es-AR" sz="2000" dirty="0">
                <a:solidFill>
                  <a:schemeClr val="tx1"/>
                </a:solidFill>
              </a:rPr>
              <a:t>- La producción de saber pedagógico, en términos de práctica-acción-práctica, </a:t>
            </a:r>
          </a:p>
          <a:p>
            <a:pPr algn="just">
              <a:lnSpc>
                <a:spcPct val="90000"/>
              </a:lnSpc>
              <a:spcBef>
                <a:spcPts val="700"/>
              </a:spcBef>
            </a:pPr>
            <a:r>
              <a:rPr lang="es-AR" sz="2000" dirty="0">
                <a:solidFill>
                  <a:schemeClr val="tx1"/>
                </a:solidFill>
              </a:rPr>
              <a:t>- La definición de estrategias de acción, en pos de generar transformaciones específicas delineadas por cada ISFD de acuerdo al trabajo de sistematización desarrollado. </a:t>
            </a:r>
          </a:p>
          <a:p>
            <a:endParaRPr lang="es-AR" sz="2000" dirty="0"/>
          </a:p>
          <a:p>
            <a:pPr algn="just"/>
            <a:endParaRPr lang="es-AR" sz="2000" dirty="0">
              <a:solidFill>
                <a:schemeClr val="tx1"/>
              </a:solidFill>
            </a:endParaRPr>
          </a:p>
        </p:txBody>
      </p:sp>
      <p:sp>
        <p:nvSpPr>
          <p:cNvPr id="7" name="Marcador de texto 4"/>
          <p:cNvSpPr txBox="1">
            <a:spLocks/>
          </p:cNvSpPr>
          <p:nvPr/>
        </p:nvSpPr>
        <p:spPr>
          <a:xfrm>
            <a:off x="127000" y="131646"/>
            <a:ext cx="8909496"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a:lnSpc>
                <a:spcPct val="115000"/>
              </a:lnSpc>
              <a:spcBef>
                <a:spcPts val="600"/>
              </a:spcBef>
            </a:pPr>
            <a:r>
              <a:rPr lang="es-AR" sz="2400" b="1" dirty="0">
                <a:solidFill>
                  <a:srgbClr val="C00000"/>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Eje de trabajo </a:t>
            </a:r>
            <a:r>
              <a:rPr lang="es-AR" sz="2400" b="1" dirty="0" smtClean="0">
                <a:solidFill>
                  <a:srgbClr val="C00000"/>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IV: </a:t>
            </a:r>
            <a:r>
              <a:rPr lang="es-AR" sz="2400" b="1" dirty="0">
                <a:solidFill>
                  <a:srgbClr val="C00000"/>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Sistematización de experiencias y saberes producidos por los formadores</a:t>
            </a:r>
          </a:p>
        </p:txBody>
      </p:sp>
    </p:spTree>
    <p:extLst>
      <p:ext uri="{BB962C8B-B14F-4D97-AF65-F5344CB8AC3E}">
        <p14:creationId xmlns:p14="http://schemas.microsoft.com/office/powerpoint/2010/main" val="3618426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35608" y="274320"/>
            <a:ext cx="7498080" cy="562392"/>
          </a:xfrm>
        </p:spPr>
        <p:txBody>
          <a:bodyPr>
            <a:normAutofit fontScale="90000"/>
          </a:bodyPr>
          <a:lstStyle/>
          <a:p>
            <a:r>
              <a:rPr lang="es-AR" sz="2700" b="1" dirty="0"/>
              <a:t>Líneas de Acción y actividades sugeridas </a:t>
            </a:r>
            <a:r>
              <a:rPr lang="es-AR" b="1" dirty="0"/>
              <a:t/>
            </a:r>
            <a:br>
              <a:rPr lang="es-AR" b="1" dirty="0"/>
            </a:br>
            <a:endParaRPr lang="es-AR" dirty="0"/>
          </a:p>
        </p:txBody>
      </p:sp>
      <p:graphicFrame>
        <p:nvGraphicFramePr>
          <p:cNvPr id="7" name="Diagrama 6"/>
          <p:cNvGraphicFramePr/>
          <p:nvPr>
            <p:extLst>
              <p:ext uri="{D42A27DB-BD31-4B8C-83A1-F6EECF244321}">
                <p14:modId xmlns:p14="http://schemas.microsoft.com/office/powerpoint/2010/main" val="2540363644"/>
              </p:ext>
            </p:extLst>
          </p:nvPr>
        </p:nvGraphicFramePr>
        <p:xfrm>
          <a:off x="1115616" y="274320"/>
          <a:ext cx="7818072" cy="6583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7167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3 Marcador de contenido"/>
          <p:cNvGraphicFramePr>
            <a:graphicFrameLocks/>
          </p:cNvGraphicFramePr>
          <p:nvPr>
            <p:extLst>
              <p:ext uri="{D42A27DB-BD31-4B8C-83A1-F6EECF244321}">
                <p14:modId xmlns:p14="http://schemas.microsoft.com/office/powerpoint/2010/main" val="1876587797"/>
              </p:ext>
            </p:extLst>
          </p:nvPr>
        </p:nvGraphicFramePr>
        <p:xfrm>
          <a:off x="1043608" y="1124744"/>
          <a:ext cx="8100392" cy="3161474"/>
        </p:xfrm>
        <a:graphic>
          <a:graphicData uri="http://schemas.openxmlformats.org/drawingml/2006/table">
            <a:tbl>
              <a:tblPr bandRow="1">
                <a:tableStyleId>{BDBED569-4797-4DF1-A0F4-6AAB3CD982D8}</a:tableStyleId>
              </a:tblPr>
              <a:tblGrid>
                <a:gridCol w="687791"/>
                <a:gridCol w="1964331"/>
                <a:gridCol w="1712312"/>
                <a:gridCol w="1821704"/>
                <a:gridCol w="1914254"/>
              </a:tblGrid>
              <a:tr h="1058354">
                <a:tc gridSpan="5">
                  <a:txBody>
                    <a:bodyPr/>
                    <a:lstStyle/>
                    <a:p>
                      <a:pPr algn="just">
                        <a:lnSpc>
                          <a:spcPct val="115000"/>
                        </a:lnSpc>
                        <a:spcAft>
                          <a:spcPts val="0"/>
                        </a:spcAft>
                      </a:pPr>
                      <a:r>
                        <a:rPr lang="es-AR" sz="2000" u="none" dirty="0" smtClean="0">
                          <a:effectLst/>
                        </a:rPr>
                        <a:t>OBJETIVO 1: </a:t>
                      </a:r>
                      <a:r>
                        <a:rPr lang="es-AR" sz="2000" dirty="0" smtClean="0">
                          <a:effectLst/>
                        </a:rPr>
                        <a:t>Profundizar la relación entre la formación inicial y las características, desafíos y problemas que presenta la práctica docente.</a:t>
                      </a:r>
                      <a:endParaRPr lang="es-AR" sz="2000" b="1" dirty="0">
                        <a:solidFill>
                          <a:schemeClr val="accent1">
                            <a:lumMod val="75000"/>
                          </a:schemeClr>
                        </a:solidFill>
                        <a:effectLst/>
                        <a:latin typeface="Century Gothic" panose="020B0502020202020204" pitchFamily="34" charset="0"/>
                        <a:ea typeface="Arial"/>
                        <a:cs typeface="Arial" panose="020B0604020202020204" pitchFamily="34" charset="0"/>
                      </a:endParaRPr>
                    </a:p>
                  </a:txBody>
                  <a:tcPr marL="48632" marR="48632" marT="0" marB="0">
                    <a:cell3D prstMaterial="dkEdge">
                      <a:bevel/>
                      <a:lightRig rig="flood" dir="t"/>
                    </a:cell3D>
                  </a:tcPr>
                </a:tc>
                <a:tc hMerge="1">
                  <a:txBody>
                    <a:bodyPr/>
                    <a:lstStyle/>
                    <a:p>
                      <a:endParaRPr lang="es-AR"/>
                    </a:p>
                  </a:txBody>
                  <a:tcPr/>
                </a:tc>
                <a:tc hMerge="1">
                  <a:txBody>
                    <a:bodyPr/>
                    <a:lstStyle/>
                    <a:p>
                      <a:endParaRPr lang="es-AR"/>
                    </a:p>
                  </a:txBody>
                  <a:tcPr/>
                </a:tc>
                <a:tc hMerge="1">
                  <a:txBody>
                    <a:bodyPr/>
                    <a:lstStyle/>
                    <a:p>
                      <a:endParaRPr lang="es-AR"/>
                    </a:p>
                  </a:txBody>
                  <a:tcPr/>
                </a:tc>
                <a:tc hMerge="1">
                  <a:txBody>
                    <a:bodyPr/>
                    <a:lstStyle/>
                    <a:p>
                      <a:endParaRPr lang="es-AR"/>
                    </a:p>
                  </a:txBody>
                  <a:tcPr/>
                </a:tc>
              </a:tr>
              <a:tr h="1777055">
                <a:tc>
                  <a:txBody>
                    <a:bodyPr/>
                    <a:lstStyle/>
                    <a:p>
                      <a:pPr algn="ctr">
                        <a:lnSpc>
                          <a:spcPct val="115000"/>
                        </a:lnSpc>
                        <a:spcAft>
                          <a:spcPts val="0"/>
                        </a:spcAft>
                      </a:pPr>
                      <a:r>
                        <a:rPr lang="es-AR" sz="2000" dirty="0">
                          <a:effectLst/>
                        </a:rPr>
                        <a:t>       </a:t>
                      </a:r>
                      <a:r>
                        <a:rPr lang="es-AR" sz="2000" b="1" dirty="0">
                          <a:effectLst/>
                        </a:rPr>
                        <a:t>EJES</a:t>
                      </a:r>
                    </a:p>
                    <a:p>
                      <a:pPr algn="ctr">
                        <a:lnSpc>
                          <a:spcPct val="115000"/>
                        </a:lnSpc>
                        <a:spcAft>
                          <a:spcPts val="0"/>
                        </a:spcAft>
                      </a:pPr>
                      <a:r>
                        <a:rPr lang="es-AR" sz="2000" dirty="0">
                          <a:effectLst/>
                        </a:rPr>
                        <a:t> </a:t>
                      </a:r>
                    </a:p>
                    <a:p>
                      <a:pPr algn="ctr">
                        <a:lnSpc>
                          <a:spcPct val="115000"/>
                        </a:lnSpc>
                        <a:spcAft>
                          <a:spcPts val="0"/>
                        </a:spcAft>
                      </a:pPr>
                      <a:r>
                        <a:rPr lang="es-AR" sz="2000" dirty="0">
                          <a:effectLst/>
                        </a:rPr>
                        <a:t> </a:t>
                      </a:r>
                    </a:p>
                    <a:p>
                      <a:pPr algn="ctr">
                        <a:lnSpc>
                          <a:spcPct val="115000"/>
                        </a:lnSpc>
                        <a:spcAft>
                          <a:spcPts val="0"/>
                        </a:spcAft>
                      </a:pPr>
                      <a:r>
                        <a:rPr lang="es-AR" sz="2000" dirty="0">
                          <a:effectLst/>
                        </a:rPr>
                        <a:t> </a:t>
                      </a:r>
                      <a:endParaRPr lang="es-AR" sz="2000" dirty="0">
                        <a:effectLst/>
                        <a:latin typeface="Century Gothic" panose="020B0502020202020204" pitchFamily="34" charset="0"/>
                        <a:cs typeface="Arial" panose="020B0604020202020204" pitchFamily="34" charset="0"/>
                      </a:endParaRPr>
                    </a:p>
                  </a:txBody>
                  <a:tcPr marL="48632" marR="48632" marT="0" marB="0"/>
                </a:tc>
                <a:tc>
                  <a:txBody>
                    <a:bodyPr/>
                    <a:lstStyle/>
                    <a:p>
                      <a:pPr algn="ctr">
                        <a:lnSpc>
                          <a:spcPct val="115000"/>
                        </a:lnSpc>
                        <a:spcAft>
                          <a:spcPts val="0"/>
                        </a:spcAft>
                      </a:pPr>
                      <a:r>
                        <a:rPr lang="es-AR" sz="2000" dirty="0" smtClean="0">
                          <a:effectLst/>
                        </a:rPr>
                        <a:t>1 </a:t>
                      </a:r>
                    </a:p>
                    <a:p>
                      <a:pPr algn="ctr">
                        <a:lnSpc>
                          <a:spcPct val="115000"/>
                        </a:lnSpc>
                        <a:spcAft>
                          <a:spcPts val="0"/>
                        </a:spcAft>
                      </a:pPr>
                      <a:r>
                        <a:rPr lang="es-AR" sz="2000" dirty="0" smtClean="0">
                          <a:effectLst/>
                        </a:rPr>
                        <a:t>La inmersión en la práctica y la preparación para enseñar</a:t>
                      </a:r>
                      <a:endParaRPr lang="es-AR" sz="2000" dirty="0">
                        <a:solidFill>
                          <a:srgbClr val="000000"/>
                        </a:solidFill>
                        <a:effectLst/>
                        <a:latin typeface="Century Gothic" panose="020B0502020202020204" pitchFamily="34" charset="0"/>
                        <a:ea typeface="Arial"/>
                        <a:cs typeface="Arial" panose="020B0604020202020204" pitchFamily="34" charset="0"/>
                      </a:endParaRPr>
                    </a:p>
                  </a:txBody>
                  <a:tcPr marL="48632" marR="48632" marT="0" marB="0"/>
                </a:tc>
                <a:tc>
                  <a:txBody>
                    <a:bodyPr/>
                    <a:lstStyle/>
                    <a:p>
                      <a:pPr algn="ctr">
                        <a:lnSpc>
                          <a:spcPct val="115000"/>
                        </a:lnSpc>
                        <a:spcAft>
                          <a:spcPts val="0"/>
                        </a:spcAft>
                      </a:pPr>
                      <a:r>
                        <a:rPr lang="es-AR" sz="2000" dirty="0">
                          <a:solidFill>
                            <a:srgbClr val="C00000"/>
                          </a:solidFill>
                          <a:effectLst/>
                        </a:rPr>
                        <a:t>2 </a:t>
                      </a:r>
                    </a:p>
                    <a:p>
                      <a:pPr algn="ctr">
                        <a:lnSpc>
                          <a:spcPct val="115000"/>
                        </a:lnSpc>
                        <a:spcAft>
                          <a:spcPts val="0"/>
                        </a:spcAft>
                      </a:pPr>
                      <a:r>
                        <a:rPr lang="es-AR" sz="2000" dirty="0">
                          <a:solidFill>
                            <a:srgbClr val="C00000"/>
                          </a:solidFill>
                          <a:effectLst/>
                        </a:rPr>
                        <a:t>Enseñar y evaluar en el marco de las capacidades profesionales</a:t>
                      </a:r>
                      <a:endParaRPr lang="es-AR" sz="2000" b="1" dirty="0">
                        <a:solidFill>
                          <a:srgbClr val="C00000"/>
                        </a:solidFill>
                        <a:effectLst/>
                        <a:latin typeface="Century Gothic" panose="020B0502020202020204" pitchFamily="34" charset="0"/>
                        <a:ea typeface="Arial"/>
                        <a:cs typeface="Arial" panose="020B0604020202020204" pitchFamily="34" charset="0"/>
                      </a:endParaRPr>
                    </a:p>
                  </a:txBody>
                  <a:tcPr marL="48632" marR="48632" marT="0" marB="0"/>
                </a:tc>
                <a:tc>
                  <a:txBody>
                    <a:bodyPr/>
                    <a:lstStyle/>
                    <a:p>
                      <a:pPr algn="ctr">
                        <a:lnSpc>
                          <a:spcPct val="115000"/>
                        </a:lnSpc>
                        <a:spcAft>
                          <a:spcPts val="0"/>
                        </a:spcAft>
                      </a:pPr>
                      <a:r>
                        <a:rPr lang="es-AR" sz="2000" dirty="0" smtClean="0">
                          <a:effectLst/>
                        </a:rPr>
                        <a:t>3</a:t>
                      </a:r>
                    </a:p>
                    <a:p>
                      <a:pPr algn="ctr">
                        <a:lnSpc>
                          <a:spcPct val="115000"/>
                        </a:lnSpc>
                        <a:spcAft>
                          <a:spcPts val="0"/>
                        </a:spcAft>
                      </a:pPr>
                      <a:r>
                        <a:rPr lang="es-AR" sz="2000" dirty="0" smtClean="0">
                          <a:effectLst/>
                        </a:rPr>
                        <a:t>La inter</a:t>
                      </a:r>
                    </a:p>
                    <a:p>
                      <a:pPr algn="ctr">
                        <a:lnSpc>
                          <a:spcPct val="115000"/>
                        </a:lnSpc>
                        <a:spcAft>
                          <a:spcPts val="0"/>
                        </a:spcAft>
                      </a:pPr>
                      <a:r>
                        <a:rPr lang="es-AR" sz="2000" dirty="0" err="1" smtClean="0">
                          <a:effectLst/>
                        </a:rPr>
                        <a:t>Disciplinariedad</a:t>
                      </a:r>
                      <a:endParaRPr lang="es-AR" sz="2000" dirty="0">
                        <a:solidFill>
                          <a:srgbClr val="000000"/>
                        </a:solidFill>
                        <a:effectLst/>
                        <a:latin typeface="Century Gothic" panose="020B0502020202020204" pitchFamily="34" charset="0"/>
                        <a:ea typeface="Arial"/>
                        <a:cs typeface="Arial" panose="020B0604020202020204" pitchFamily="34" charset="0"/>
                      </a:endParaRPr>
                    </a:p>
                  </a:txBody>
                  <a:tcPr marL="48632" marR="48632" marT="0" marB="0"/>
                </a:tc>
                <a:tc>
                  <a:txBody>
                    <a:bodyPr/>
                    <a:lstStyle/>
                    <a:p>
                      <a:pPr algn="ctr">
                        <a:lnSpc>
                          <a:spcPct val="115000"/>
                        </a:lnSpc>
                        <a:spcAft>
                          <a:spcPts val="0"/>
                        </a:spcAft>
                      </a:pPr>
                      <a:r>
                        <a:rPr lang="es-AR" sz="2000" dirty="0">
                          <a:effectLst/>
                        </a:rPr>
                        <a:t>4 </a:t>
                      </a:r>
                    </a:p>
                    <a:p>
                      <a:pPr algn="ctr">
                        <a:lnSpc>
                          <a:spcPct val="115000"/>
                        </a:lnSpc>
                        <a:spcAft>
                          <a:spcPts val="0"/>
                        </a:spcAft>
                      </a:pPr>
                      <a:r>
                        <a:rPr lang="es-AR" sz="2000" dirty="0">
                          <a:effectLst/>
                        </a:rPr>
                        <a:t>Sistematización y reflexión sobre las prácticas de los formadores</a:t>
                      </a:r>
                      <a:endParaRPr lang="es-AR" sz="2000" dirty="0">
                        <a:solidFill>
                          <a:srgbClr val="000000"/>
                        </a:solidFill>
                        <a:effectLst/>
                        <a:latin typeface="Century Gothic" panose="020B0502020202020204" pitchFamily="34" charset="0"/>
                        <a:ea typeface="Arial"/>
                        <a:cs typeface="Arial" panose="020B0604020202020204" pitchFamily="34" charset="0"/>
                      </a:endParaRPr>
                    </a:p>
                  </a:txBody>
                  <a:tcPr marL="48632" marR="48632" marT="0" marB="0"/>
                </a:tc>
              </a:tr>
            </a:tbl>
          </a:graphicData>
        </a:graphic>
      </p:graphicFrame>
      <p:sp>
        <p:nvSpPr>
          <p:cNvPr id="2" name="Rectángulo 1"/>
          <p:cNvSpPr/>
          <p:nvPr/>
        </p:nvSpPr>
        <p:spPr>
          <a:xfrm>
            <a:off x="3419872" y="555482"/>
            <a:ext cx="2446504" cy="461665"/>
          </a:xfrm>
          <a:prstGeom prst="rect">
            <a:avLst/>
          </a:prstGeom>
        </p:spPr>
        <p:txBody>
          <a:bodyPr wrap="none">
            <a:spAutoFit/>
          </a:bodyPr>
          <a:lstStyle/>
          <a:p>
            <a:r>
              <a:rPr lang="es-AR" sz="2400" dirty="0">
                <a:solidFill>
                  <a:schemeClr val="tx2">
                    <a:lumMod val="75000"/>
                  </a:schemeClr>
                </a:solidFill>
                <a:latin typeface="Aharoni" panose="02010803020104030203" pitchFamily="2" charset="-79"/>
                <a:cs typeface="Aharoni" panose="02010803020104030203" pitchFamily="2" charset="-79"/>
              </a:rPr>
              <a:t>Ejes de Trabajo</a:t>
            </a:r>
          </a:p>
        </p:txBody>
      </p:sp>
      <p:sp>
        <p:nvSpPr>
          <p:cNvPr id="3" name="Rectángulo 2"/>
          <p:cNvSpPr/>
          <p:nvPr/>
        </p:nvSpPr>
        <p:spPr>
          <a:xfrm>
            <a:off x="1547664" y="4936224"/>
            <a:ext cx="2952328" cy="1224951"/>
          </a:xfrm>
          <a:prstGeom prst="rect">
            <a:avLst/>
          </a:prstGeom>
          <a:effectLst>
            <a:innerShdw blurRad="63500" dist="50800" dir="18900000">
              <a:prstClr val="black">
                <a:alpha val="50000"/>
              </a:prstClr>
            </a:innerShdw>
          </a:effectLst>
        </p:spPr>
        <p:txBody>
          <a:bodyPr wrap="square">
            <a:spAutoFit/>
          </a:bodyPr>
          <a:lstStyle/>
          <a:p>
            <a:pPr algn="ctr" defTabSz="457200">
              <a:lnSpc>
                <a:spcPct val="115000"/>
              </a:lnSpc>
            </a:pPr>
            <a:r>
              <a:rPr lang="es-AR" sz="1600" b="1" dirty="0">
                <a:latin typeface="Century Gothic" panose="020B0502020202020204" pitchFamily="34" charset="0"/>
              </a:rPr>
              <a:t>1.A.</a:t>
            </a:r>
            <a:r>
              <a:rPr lang="es-AR" sz="1600" dirty="0">
                <a:latin typeface="Century Gothic" panose="020B0502020202020204" pitchFamily="34" charset="0"/>
              </a:rPr>
              <a:t> Fortalecimiento de los tres campos de </a:t>
            </a:r>
            <a:r>
              <a:rPr lang="es-AR" sz="1600" dirty="0" smtClean="0">
                <a:latin typeface="Century Gothic" panose="020B0502020202020204" pitchFamily="34" charset="0"/>
              </a:rPr>
              <a:t>formación</a:t>
            </a:r>
          </a:p>
          <a:p>
            <a:pPr algn="just" defTabSz="457200">
              <a:lnSpc>
                <a:spcPct val="115000"/>
              </a:lnSpc>
            </a:pPr>
            <a:r>
              <a:rPr lang="es-AR" sz="1600" b="1" dirty="0" smtClean="0">
                <a:latin typeface="Century Gothic" panose="020B0502020202020204" pitchFamily="34" charset="0"/>
              </a:rPr>
              <a:t> 1.B.</a:t>
            </a:r>
            <a:r>
              <a:rPr lang="es-AR" sz="1600" dirty="0">
                <a:latin typeface="Century Gothic" panose="020B0502020202020204" pitchFamily="34" charset="0"/>
              </a:rPr>
              <a:t> </a:t>
            </a:r>
            <a:r>
              <a:rPr lang="es-AR" sz="1600" dirty="0" smtClean="0">
                <a:latin typeface="Century Gothic" panose="020B0502020202020204" pitchFamily="34" charset="0"/>
              </a:rPr>
              <a:t>Fortalecimiento </a:t>
            </a:r>
            <a:r>
              <a:rPr lang="es-AR" sz="1600" dirty="0">
                <a:latin typeface="Century Gothic" panose="020B0502020202020204" pitchFamily="34" charset="0"/>
              </a:rPr>
              <a:t>del campo de la práctica </a:t>
            </a:r>
          </a:p>
        </p:txBody>
      </p:sp>
      <p:sp>
        <p:nvSpPr>
          <p:cNvPr id="4" name="Rectángulo redondeado 3"/>
          <p:cNvSpPr/>
          <p:nvPr/>
        </p:nvSpPr>
        <p:spPr>
          <a:xfrm>
            <a:off x="1475656" y="4819706"/>
            <a:ext cx="3024336" cy="1457989"/>
          </a:xfrm>
          <a:prstGeom prst="roundRect">
            <a:avLst/>
          </a:prstGeom>
          <a:noFill/>
          <a:ln w="28575">
            <a:solidFill>
              <a:srgbClr val="CC33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AR">
              <a:ln>
                <a:solidFill>
                  <a:schemeClr val="accent4"/>
                </a:solidFill>
              </a:ln>
              <a:solidFill>
                <a:srgbClr val="CC3300"/>
              </a:solidFill>
            </a:endParaRPr>
          </a:p>
        </p:txBody>
      </p:sp>
      <p:sp>
        <p:nvSpPr>
          <p:cNvPr id="5" name="Flecha abajo 4"/>
          <p:cNvSpPr/>
          <p:nvPr/>
        </p:nvSpPr>
        <p:spPr>
          <a:xfrm>
            <a:off x="2591780" y="4281745"/>
            <a:ext cx="432048" cy="432048"/>
          </a:xfrm>
          <a:prstGeom prst="downArrow">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859294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AR" dirty="0"/>
          </a:p>
        </p:txBody>
      </p:sp>
      <p:pic>
        <p:nvPicPr>
          <p:cNvPr id="3" name="1 Imagen" descr="safafaf.png"/>
          <p:cNvPicPr/>
          <p:nvPr/>
        </p:nvPicPr>
        <p:blipFill>
          <a:blip r:embed="rId2"/>
          <a:stretch>
            <a:fillRect/>
          </a:stretch>
        </p:blipFill>
        <p:spPr>
          <a:xfrm>
            <a:off x="1053660" y="116632"/>
            <a:ext cx="8090340" cy="1224136"/>
          </a:xfrm>
          <a:prstGeom prst="rect">
            <a:avLst/>
          </a:prstGeom>
          <a:ln>
            <a:noFill/>
          </a:ln>
          <a:effectLst>
            <a:outerShdw blurRad="292100" dist="139700" dir="2700000" algn="tl" rotWithShape="0">
              <a:srgbClr val="333333">
                <a:alpha val="65000"/>
              </a:srgbClr>
            </a:outerShdw>
          </a:effectLst>
        </p:spPr>
      </p:pic>
      <p:sp>
        <p:nvSpPr>
          <p:cNvPr id="4" name="Rectángulo 3"/>
          <p:cNvSpPr/>
          <p:nvPr/>
        </p:nvSpPr>
        <p:spPr>
          <a:xfrm>
            <a:off x="2274322" y="2132856"/>
            <a:ext cx="3919663" cy="461665"/>
          </a:xfrm>
          <a:prstGeom prst="rect">
            <a:avLst/>
          </a:prstGeom>
        </p:spPr>
        <p:txBody>
          <a:bodyPr wrap="none">
            <a:spAutoFit/>
          </a:bodyPr>
          <a:lstStyle/>
          <a:p>
            <a:pPr algn="ctr"/>
            <a:r>
              <a:rPr lang="es-AR" sz="2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rPr>
              <a:t>CAJA </a:t>
            </a:r>
            <a:r>
              <a:rPr lang="es-AR" sz="2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haroni" panose="02010803020104030203" pitchFamily="2" charset="-79"/>
                <a:cs typeface="Aharoni" panose="02010803020104030203" pitchFamily="2" charset="-79"/>
              </a:rPr>
              <a:t>DE HERRAMIENTAS</a:t>
            </a:r>
          </a:p>
        </p:txBody>
      </p:sp>
      <p:sp>
        <p:nvSpPr>
          <p:cNvPr id="5" name="Rectángulo 4"/>
          <p:cNvSpPr/>
          <p:nvPr/>
        </p:nvSpPr>
        <p:spPr>
          <a:xfrm>
            <a:off x="1187625" y="3297357"/>
            <a:ext cx="7746063" cy="1154162"/>
          </a:xfrm>
          <a:prstGeom prst="rect">
            <a:avLst/>
          </a:prstGeom>
        </p:spPr>
        <p:txBody>
          <a:bodyPr wrap="square">
            <a:spAutoFit/>
          </a:bodyPr>
          <a:lstStyle/>
          <a:p>
            <a:pPr algn="just" defTabSz="457200">
              <a:lnSpc>
                <a:spcPct val="115000"/>
              </a:lnSpc>
            </a:pPr>
            <a:r>
              <a:rPr lang="es-AR" sz="2000" b="1" dirty="0"/>
              <a:t>OBJETIVO 2: Mejorar los aprendizajes de los estudiantes de la formación docente en relación a las prácticas de escritura y lectura</a:t>
            </a:r>
            <a:r>
              <a:rPr lang="es-AR" b="1" dirty="0"/>
              <a:t>.</a:t>
            </a:r>
            <a:endParaRPr lang="es-AR" b="1" dirty="0">
              <a:latin typeface="Century Gothic" panose="020B0502020202020204" pitchFamily="34" charset="0"/>
            </a:endParaRPr>
          </a:p>
        </p:txBody>
      </p:sp>
    </p:spTree>
    <p:extLst>
      <p:ext uri="{BB962C8B-B14F-4D97-AF65-F5344CB8AC3E}">
        <p14:creationId xmlns:p14="http://schemas.microsoft.com/office/powerpoint/2010/main" val="11509841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Marcador de contenido"/>
          <p:cNvGraphicFramePr>
            <a:graphicFrameLocks/>
          </p:cNvGraphicFramePr>
          <p:nvPr>
            <p:extLst>
              <p:ext uri="{D42A27DB-BD31-4B8C-83A1-F6EECF244321}">
                <p14:modId xmlns:p14="http://schemas.microsoft.com/office/powerpoint/2010/main" val="1055655517"/>
              </p:ext>
            </p:extLst>
          </p:nvPr>
        </p:nvGraphicFramePr>
        <p:xfrm>
          <a:off x="1043607" y="836712"/>
          <a:ext cx="8100393" cy="2736304"/>
        </p:xfrm>
        <a:graphic>
          <a:graphicData uri="http://schemas.openxmlformats.org/drawingml/2006/table">
            <a:tbl>
              <a:tblPr bandRow="1">
                <a:effectLst>
                  <a:reflection blurRad="6350" stA="50000" endA="300" endPos="55500" dist="50800" dir="5400000" sy="-100000" algn="bl" rotWithShape="0"/>
                </a:effectLst>
                <a:tableStyleId>{BDBED569-4797-4DF1-A0F4-6AAB3CD982D8}</a:tableStyleId>
              </a:tblPr>
              <a:tblGrid>
                <a:gridCol w="650925"/>
                <a:gridCol w="2950492"/>
                <a:gridCol w="2716362"/>
                <a:gridCol w="1782614"/>
              </a:tblGrid>
              <a:tr h="864955">
                <a:tc gridSpan="4">
                  <a:txBody>
                    <a:bodyPr/>
                    <a:lstStyle/>
                    <a:p>
                      <a:pPr marL="0" algn="just" defTabSz="457200" rtl="0" eaLnBrk="1" latinLnBrk="0" hangingPunct="1">
                        <a:lnSpc>
                          <a:spcPct val="115000"/>
                        </a:lnSpc>
                        <a:spcAft>
                          <a:spcPts val="0"/>
                        </a:spcAft>
                      </a:pPr>
                      <a:r>
                        <a:rPr lang="es-AR" sz="2000" b="1" u="none" kern="1200" dirty="0" smtClean="0">
                          <a:effectLst/>
                        </a:rPr>
                        <a:t>OBJETIVO 2: Mejorar los aprendizajes de los estudiantes de la formación docente en relación a las prácticas de escritura y lectura.</a:t>
                      </a:r>
                      <a:endParaRPr lang="es-AR" sz="2000" b="1" u="none" kern="1200" dirty="0">
                        <a:solidFill>
                          <a:schemeClr val="tx1"/>
                        </a:solidFill>
                        <a:effectLst/>
                        <a:latin typeface="Century Gothic" panose="020B0502020202020204" pitchFamily="34" charset="0"/>
                        <a:ea typeface="+mn-ea"/>
                        <a:cs typeface="+mn-cs"/>
                      </a:endParaRPr>
                    </a:p>
                  </a:txBody>
                  <a:tcPr marL="48916" marR="48916" marT="0" marB="0">
                    <a:cell3D prstMaterial="dkEdge">
                      <a:bevel/>
                      <a:lightRig rig="flood" dir="t"/>
                    </a:cell3D>
                  </a:tcPr>
                </a:tc>
                <a:tc hMerge="1">
                  <a:txBody>
                    <a:bodyPr/>
                    <a:lstStyle/>
                    <a:p>
                      <a:endParaRPr lang="es-AR"/>
                    </a:p>
                  </a:txBody>
                  <a:tcPr/>
                </a:tc>
                <a:tc hMerge="1">
                  <a:txBody>
                    <a:bodyPr/>
                    <a:lstStyle/>
                    <a:p>
                      <a:endParaRPr lang="es-AR"/>
                    </a:p>
                  </a:txBody>
                  <a:tcPr/>
                </a:tc>
                <a:tc hMerge="1">
                  <a:txBody>
                    <a:bodyPr/>
                    <a:lstStyle/>
                    <a:p>
                      <a:endParaRPr lang="es-AR"/>
                    </a:p>
                  </a:txBody>
                  <a:tcPr/>
                </a:tc>
              </a:tr>
              <a:tr h="1871349">
                <a:tc>
                  <a:txBody>
                    <a:bodyPr/>
                    <a:lstStyle/>
                    <a:p>
                      <a:pPr marL="0" algn="ctr" defTabSz="457200" rtl="0" eaLnBrk="1" latinLnBrk="0" hangingPunct="1">
                        <a:lnSpc>
                          <a:spcPct val="115000"/>
                        </a:lnSpc>
                        <a:spcAft>
                          <a:spcPts val="0"/>
                        </a:spcAft>
                      </a:pPr>
                      <a:endParaRPr lang="es-ES" sz="2000" kern="1200" dirty="0" smtClean="0">
                        <a:effectLst/>
                      </a:endParaRPr>
                    </a:p>
                    <a:p>
                      <a:pPr marL="0" algn="ctr" defTabSz="457200" rtl="0" eaLnBrk="1" latinLnBrk="0" hangingPunct="1">
                        <a:lnSpc>
                          <a:spcPct val="115000"/>
                        </a:lnSpc>
                        <a:spcAft>
                          <a:spcPts val="0"/>
                        </a:spcAft>
                      </a:pPr>
                      <a:r>
                        <a:rPr lang="es-ES" sz="2000" kern="1200" dirty="0" smtClean="0">
                          <a:effectLst/>
                        </a:rPr>
                        <a:t>EJES</a:t>
                      </a:r>
                      <a:endParaRPr lang="es-AR" sz="2000" kern="1200" dirty="0">
                        <a:solidFill>
                          <a:schemeClr val="tx1"/>
                        </a:solidFill>
                        <a:effectLst/>
                        <a:latin typeface="Century Gothic" panose="020B0502020202020204" pitchFamily="34" charset="0"/>
                        <a:ea typeface="+mn-ea"/>
                        <a:cs typeface="+mn-cs"/>
                      </a:endParaRPr>
                    </a:p>
                  </a:txBody>
                  <a:tcPr marL="48916" marR="48916" marT="0" marB="0">
                    <a:cell3D prstMaterial="dkEdge">
                      <a:bevel/>
                      <a:lightRig rig="flood" dir="t"/>
                    </a:cell3D>
                  </a:tcPr>
                </a:tc>
                <a:tc>
                  <a:txBody>
                    <a:bodyPr/>
                    <a:lstStyle/>
                    <a:p>
                      <a:pPr marL="0" algn="ctr" defTabSz="457200" rtl="0" eaLnBrk="1" latinLnBrk="0" hangingPunct="1">
                        <a:lnSpc>
                          <a:spcPct val="115000"/>
                        </a:lnSpc>
                        <a:spcAft>
                          <a:spcPts val="0"/>
                        </a:spcAft>
                      </a:pPr>
                      <a:r>
                        <a:rPr lang="es-AR" sz="2000" kern="1200" dirty="0">
                          <a:effectLst/>
                        </a:rPr>
                        <a:t>1</a:t>
                      </a:r>
                    </a:p>
                    <a:p>
                      <a:pPr marL="0" algn="ctr" defTabSz="457200" rtl="0" eaLnBrk="1" latinLnBrk="0" hangingPunct="1">
                        <a:lnSpc>
                          <a:spcPct val="115000"/>
                        </a:lnSpc>
                        <a:spcAft>
                          <a:spcPts val="0"/>
                        </a:spcAft>
                      </a:pPr>
                      <a:r>
                        <a:rPr lang="es-AR" sz="2000" kern="1200" dirty="0">
                          <a:effectLst/>
                        </a:rPr>
                        <a:t>Las prácticas de comunicación: Lectura,  escritura y oralidad en la formación docente</a:t>
                      </a:r>
                      <a:endParaRPr lang="es-AR" sz="2000" kern="1200" dirty="0">
                        <a:solidFill>
                          <a:schemeClr val="tx1"/>
                        </a:solidFill>
                        <a:effectLst/>
                        <a:latin typeface="Century Gothic" panose="020B0502020202020204" pitchFamily="34" charset="0"/>
                        <a:ea typeface="+mn-ea"/>
                        <a:cs typeface="+mn-cs"/>
                      </a:endParaRPr>
                    </a:p>
                  </a:txBody>
                  <a:tcPr marL="48916" marR="48916" marT="0" marB="0">
                    <a:cell3D prstMaterial="dkEdge">
                      <a:bevel/>
                      <a:lightRig rig="flood" dir="t"/>
                    </a:cell3D>
                  </a:tcPr>
                </a:tc>
                <a:tc>
                  <a:txBody>
                    <a:bodyPr/>
                    <a:lstStyle/>
                    <a:p>
                      <a:pPr marL="0" algn="ctr" defTabSz="457200" rtl="0" eaLnBrk="1" latinLnBrk="0" hangingPunct="1">
                        <a:lnSpc>
                          <a:spcPct val="115000"/>
                        </a:lnSpc>
                        <a:spcAft>
                          <a:spcPts val="0"/>
                        </a:spcAft>
                      </a:pPr>
                      <a:r>
                        <a:rPr lang="es-AR" sz="2000" kern="1200" dirty="0">
                          <a:effectLst/>
                        </a:rPr>
                        <a:t>2</a:t>
                      </a:r>
                    </a:p>
                    <a:p>
                      <a:pPr marL="0" algn="ctr" defTabSz="457200" rtl="0" eaLnBrk="1" latinLnBrk="0" hangingPunct="1">
                        <a:lnSpc>
                          <a:spcPct val="115000"/>
                        </a:lnSpc>
                        <a:spcAft>
                          <a:spcPts val="0"/>
                        </a:spcAft>
                      </a:pPr>
                      <a:r>
                        <a:rPr lang="es-AR" sz="2000" kern="1200" dirty="0">
                          <a:effectLst/>
                        </a:rPr>
                        <a:t>Escritura como proceso de registro y práctica reflexiva</a:t>
                      </a:r>
                    </a:p>
                    <a:p>
                      <a:pPr marL="0" algn="ctr" defTabSz="457200" rtl="0" eaLnBrk="1" latinLnBrk="0" hangingPunct="1">
                        <a:lnSpc>
                          <a:spcPct val="115000"/>
                        </a:lnSpc>
                        <a:spcAft>
                          <a:spcPts val="0"/>
                        </a:spcAft>
                      </a:pPr>
                      <a:r>
                        <a:rPr lang="es-AR" sz="2000" kern="1200" dirty="0">
                          <a:effectLst/>
                        </a:rPr>
                        <a:t> </a:t>
                      </a:r>
                      <a:endParaRPr lang="es-AR" sz="2000" kern="1200" dirty="0">
                        <a:solidFill>
                          <a:schemeClr val="tx1"/>
                        </a:solidFill>
                        <a:effectLst/>
                        <a:latin typeface="Century Gothic" panose="020B0502020202020204" pitchFamily="34" charset="0"/>
                        <a:ea typeface="+mn-ea"/>
                        <a:cs typeface="+mn-cs"/>
                      </a:endParaRPr>
                    </a:p>
                  </a:txBody>
                  <a:tcPr marL="48916" marR="48916" marT="0" marB="0">
                    <a:cell3D prstMaterial="dkEdge">
                      <a:bevel/>
                      <a:lightRig rig="flood" dir="t"/>
                    </a:cell3D>
                  </a:tcPr>
                </a:tc>
                <a:tc>
                  <a:txBody>
                    <a:bodyPr/>
                    <a:lstStyle/>
                    <a:p>
                      <a:pPr marL="0" algn="ctr" defTabSz="457200" rtl="0" eaLnBrk="1" latinLnBrk="0" hangingPunct="1">
                        <a:lnSpc>
                          <a:spcPct val="115000"/>
                        </a:lnSpc>
                        <a:spcAft>
                          <a:spcPts val="0"/>
                        </a:spcAft>
                      </a:pPr>
                      <a:r>
                        <a:rPr lang="es-AR" sz="2000" kern="1200" dirty="0">
                          <a:effectLst/>
                        </a:rPr>
                        <a:t>3 </a:t>
                      </a:r>
                    </a:p>
                    <a:p>
                      <a:pPr marL="0" algn="ctr" defTabSz="457200" rtl="0" eaLnBrk="1" latinLnBrk="0" hangingPunct="1">
                        <a:lnSpc>
                          <a:spcPct val="115000"/>
                        </a:lnSpc>
                        <a:spcAft>
                          <a:spcPts val="0"/>
                        </a:spcAft>
                      </a:pPr>
                      <a:r>
                        <a:rPr lang="es-AR" sz="2000" kern="1200" dirty="0">
                          <a:effectLst/>
                        </a:rPr>
                        <a:t>Experiencias literarias</a:t>
                      </a:r>
                      <a:endParaRPr lang="es-AR" sz="2000" kern="1200" dirty="0">
                        <a:solidFill>
                          <a:schemeClr val="tx1"/>
                        </a:solidFill>
                        <a:effectLst/>
                        <a:latin typeface="Century Gothic" panose="020B0502020202020204" pitchFamily="34" charset="0"/>
                        <a:ea typeface="+mn-ea"/>
                        <a:cs typeface="+mn-cs"/>
                      </a:endParaRPr>
                    </a:p>
                  </a:txBody>
                  <a:tcPr marL="48916" marR="48916" marT="0" marB="0">
                    <a:cell3D prstMaterial="dkEdge">
                      <a:bevel/>
                      <a:lightRig rig="flood" dir="t"/>
                    </a:cell3D>
                  </a:tcPr>
                </a:tc>
              </a:tr>
            </a:tbl>
          </a:graphicData>
        </a:graphic>
      </p:graphicFrame>
      <p:sp>
        <p:nvSpPr>
          <p:cNvPr id="3" name="Rectángulo 2"/>
          <p:cNvSpPr/>
          <p:nvPr/>
        </p:nvSpPr>
        <p:spPr>
          <a:xfrm>
            <a:off x="3692252" y="4313860"/>
            <a:ext cx="4572000" cy="1508105"/>
          </a:xfrm>
          <a:prstGeom prst="rect">
            <a:avLst/>
          </a:prstGeom>
        </p:spPr>
        <p:txBody>
          <a:bodyPr>
            <a:spAutoFit/>
          </a:bodyPr>
          <a:lstStyle/>
          <a:p>
            <a:pPr algn="just" defTabSz="457200">
              <a:lnSpc>
                <a:spcPct val="115000"/>
              </a:lnSpc>
              <a:buNone/>
            </a:pPr>
            <a:r>
              <a:rPr lang="es-AR" sz="1600" b="1" dirty="0">
                <a:latin typeface="Century Gothic" panose="020B0502020202020204" pitchFamily="34" charset="0"/>
              </a:rPr>
              <a:t>2.A.</a:t>
            </a:r>
            <a:r>
              <a:rPr lang="es-AR" sz="1600" dirty="0">
                <a:latin typeface="Century Gothic" panose="020B0502020202020204" pitchFamily="34" charset="0"/>
              </a:rPr>
              <a:t> La escritura y oralidad como espacio articulador y de trabajo colaborativo con las escuelas asociadas </a:t>
            </a:r>
          </a:p>
          <a:p>
            <a:pPr algn="just" defTabSz="457200">
              <a:lnSpc>
                <a:spcPct val="115000"/>
              </a:lnSpc>
              <a:buNone/>
            </a:pPr>
            <a:r>
              <a:rPr lang="es-AR" sz="1600" b="1" dirty="0">
                <a:latin typeface="Century Gothic" panose="020B0502020202020204" pitchFamily="34" charset="0"/>
              </a:rPr>
              <a:t>2. B. </a:t>
            </a:r>
            <a:r>
              <a:rPr lang="es-AR" sz="1600" dirty="0">
                <a:latin typeface="Century Gothic" panose="020B0502020202020204" pitchFamily="34" charset="0"/>
              </a:rPr>
              <a:t>La escritura en la propia práctica (de los estudiantes</a:t>
            </a:r>
          </a:p>
        </p:txBody>
      </p:sp>
      <p:sp>
        <p:nvSpPr>
          <p:cNvPr id="4" name="Rectángulo redondeado 3"/>
          <p:cNvSpPr/>
          <p:nvPr/>
        </p:nvSpPr>
        <p:spPr>
          <a:xfrm>
            <a:off x="3658468" y="4157143"/>
            <a:ext cx="4587900" cy="1821540"/>
          </a:xfrm>
          <a:prstGeom prst="roundRect">
            <a:avLst/>
          </a:prstGeom>
          <a:noFill/>
          <a:ln w="190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ln w="12700">
                <a:solidFill>
                  <a:schemeClr val="tx1"/>
                </a:solidFill>
              </a:ln>
            </a:endParaRPr>
          </a:p>
        </p:txBody>
      </p:sp>
      <p:sp>
        <p:nvSpPr>
          <p:cNvPr id="5" name="Flecha abajo 4"/>
          <p:cNvSpPr/>
          <p:nvPr/>
        </p:nvSpPr>
        <p:spPr>
          <a:xfrm>
            <a:off x="5559648" y="3649055"/>
            <a:ext cx="432048" cy="432048"/>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803033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1357388"/>
            <a:ext cx="7498080" cy="634082"/>
          </a:xfrm>
        </p:spPr>
        <p:txBody>
          <a:bodyPr>
            <a:normAutofit/>
          </a:bodyPr>
          <a:lstStyle/>
          <a:p>
            <a:r>
              <a:rPr lang="es-AR" sz="2200" b="1" dirty="0"/>
              <a:t>Fundamentos y enfoque</a:t>
            </a:r>
            <a:endParaRPr lang="es-AR" sz="2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02150882"/>
              </p:ext>
            </p:extLst>
          </p:nvPr>
        </p:nvGraphicFramePr>
        <p:xfrm>
          <a:off x="1187624" y="1916832"/>
          <a:ext cx="7704856" cy="5014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7"/>
          <p:cNvSpPr txBox="1">
            <a:spLocks/>
          </p:cNvSpPr>
          <p:nvPr/>
        </p:nvSpPr>
        <p:spPr>
          <a:xfrm>
            <a:off x="1025860" y="165696"/>
            <a:ext cx="8100392" cy="951123"/>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27432">
              <a:spcBef>
                <a:spcPts val="600"/>
              </a:spcBef>
              <a:buClr>
                <a:schemeClr val="accent1"/>
              </a:buClr>
              <a:buSzPct val="80000"/>
            </a:pPr>
            <a:endParaRPr lang="es-AR" sz="2200" b="1" dirty="0">
              <a:solidFill>
                <a:schemeClr val="tx2">
                  <a:shade val="30000"/>
                  <a:satMod val="150000"/>
                </a:schemeClr>
              </a:solidFill>
              <a:effectLst/>
              <a:latin typeface="+mn-lt"/>
              <a:ea typeface="+mn-ea"/>
              <a:cs typeface="+mn-cs"/>
            </a:endParaRPr>
          </a:p>
        </p:txBody>
      </p:sp>
      <p:sp>
        <p:nvSpPr>
          <p:cNvPr id="6" name="Marcador de texto 5"/>
          <p:cNvSpPr txBox="1">
            <a:spLocks/>
          </p:cNvSpPr>
          <p:nvPr/>
        </p:nvSpPr>
        <p:spPr>
          <a:xfrm>
            <a:off x="899592" y="1288009"/>
            <a:ext cx="8352928" cy="88361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es-AR" dirty="0"/>
          </a:p>
        </p:txBody>
      </p:sp>
      <p:sp>
        <p:nvSpPr>
          <p:cNvPr id="7" name="Marcador de texto 4"/>
          <p:cNvSpPr txBox="1">
            <a:spLocks/>
          </p:cNvSpPr>
          <p:nvPr/>
        </p:nvSpPr>
        <p:spPr>
          <a:xfrm>
            <a:off x="1025860" y="211550"/>
            <a:ext cx="8118140"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a:r>
              <a:rPr lang="es-AR" sz="2000" b="1" dirty="0">
                <a:solidFill>
                  <a:srgbClr val="C00000"/>
                </a:solidFill>
              </a:rPr>
              <a:t>Eje de trabajo I</a:t>
            </a:r>
            <a:r>
              <a:rPr lang="es-AR" sz="2000" dirty="0"/>
              <a:t>: </a:t>
            </a:r>
            <a:r>
              <a:rPr lang="es-AR" sz="2000" b="1" dirty="0">
                <a:solidFill>
                  <a:srgbClr val="C00000"/>
                </a:solidFill>
              </a:rPr>
              <a:t>Las prácticas de comunicación: Lectura, escritura y oralidad en la formación docente </a:t>
            </a:r>
            <a:endParaRPr lang="es-AR" sz="2000" dirty="0"/>
          </a:p>
        </p:txBody>
      </p:sp>
    </p:spTree>
    <p:extLst>
      <p:ext uri="{BB962C8B-B14F-4D97-AF65-F5344CB8AC3E}">
        <p14:creationId xmlns:p14="http://schemas.microsoft.com/office/powerpoint/2010/main" val="663619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111114390"/>
              </p:ext>
            </p:extLst>
          </p:nvPr>
        </p:nvGraphicFramePr>
        <p:xfrm>
          <a:off x="1115616" y="188640"/>
          <a:ext cx="8028384"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765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35608" y="274320"/>
            <a:ext cx="7498080" cy="562392"/>
          </a:xfrm>
        </p:spPr>
        <p:txBody>
          <a:bodyPr>
            <a:normAutofit fontScale="90000"/>
          </a:bodyPr>
          <a:lstStyle/>
          <a:p>
            <a:r>
              <a:rPr lang="es-AR" sz="2700" b="1" dirty="0"/>
              <a:t>Líneas de Acción y actividades sugeridas </a:t>
            </a:r>
            <a:r>
              <a:rPr lang="es-AR" b="1" dirty="0"/>
              <a:t/>
            </a:r>
            <a:br>
              <a:rPr lang="es-AR" b="1" dirty="0"/>
            </a:br>
            <a:endParaRPr lang="es-AR" dirty="0"/>
          </a:p>
        </p:txBody>
      </p:sp>
      <p:graphicFrame>
        <p:nvGraphicFramePr>
          <p:cNvPr id="7" name="Diagrama 6"/>
          <p:cNvGraphicFramePr/>
          <p:nvPr>
            <p:extLst>
              <p:ext uri="{D42A27DB-BD31-4B8C-83A1-F6EECF244321}">
                <p14:modId xmlns:p14="http://schemas.microsoft.com/office/powerpoint/2010/main" val="636031846"/>
              </p:ext>
            </p:extLst>
          </p:nvPr>
        </p:nvGraphicFramePr>
        <p:xfrm>
          <a:off x="1115616" y="-243408"/>
          <a:ext cx="7818072" cy="7560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2637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5886896" y="1066800"/>
            <a:ext cx="3149600" cy="778024"/>
          </a:xfrm>
        </p:spPr>
        <p:txBody>
          <a:bodyPr/>
          <a:lstStyle/>
          <a:p>
            <a:r>
              <a:rPr lang="es-AR" dirty="0"/>
              <a:t>Fundamentos y enfoques</a:t>
            </a:r>
          </a:p>
        </p:txBody>
      </p:sp>
      <p:sp>
        <p:nvSpPr>
          <p:cNvPr id="11" name="Marcador de posición de imagen 10"/>
          <p:cNvSpPr>
            <a:spLocks noGrp="1"/>
          </p:cNvSpPr>
          <p:nvPr>
            <p:ph type="pic" idx="1"/>
          </p:nvPr>
        </p:nvSpPr>
        <p:spPr/>
      </p:sp>
      <p:sp>
        <p:nvSpPr>
          <p:cNvPr id="12" name="Marcador de texto 11"/>
          <p:cNvSpPr>
            <a:spLocks noGrp="1"/>
          </p:cNvSpPr>
          <p:nvPr>
            <p:ph type="body" sz="half" idx="2"/>
          </p:nvPr>
        </p:nvSpPr>
        <p:spPr>
          <a:xfrm>
            <a:off x="837456" y="1158779"/>
            <a:ext cx="4419600" cy="4374229"/>
          </a:xfrm>
          <a:solidFill>
            <a:srgbClr val="FFFFFF"/>
          </a:solidFill>
          <a:ln>
            <a:noFill/>
          </a:ln>
          <a:effectLst>
            <a:outerShdw blurRad="44450" dist="27940" dir="5400000" algn="ctr">
              <a:srgbClr val="000000">
                <a:alpha val="32000"/>
              </a:srgbClr>
            </a:outerShdw>
            <a:reflection blurRad="6350" stA="50000" endA="300" endPos="55000" dir="5400000" sy="-100000" algn="bl" rotWithShape="0"/>
          </a:effectLst>
          <a:scene3d>
            <a:camera prst="orthographicFront">
              <a:rot lat="0" lon="0" rev="0"/>
            </a:camera>
            <a:lightRig rig="balanced" dir="t">
              <a:rot lat="0" lon="0" rev="8700000"/>
            </a:lightRig>
          </a:scene3d>
          <a:sp3d>
            <a:bevelT w="190500" h="38100"/>
          </a:sp3d>
        </p:spPr>
        <p:txBody>
          <a:bodyPr>
            <a:noAutofit/>
          </a:bodyPr>
          <a:lstStyle/>
          <a:p>
            <a:pPr algn="just">
              <a:lnSpc>
                <a:spcPct val="100000"/>
              </a:lnSpc>
              <a:spcBef>
                <a:spcPts val="700"/>
              </a:spcBef>
            </a:pPr>
            <a:r>
              <a:rPr lang="es-AR" sz="2000" dirty="0">
                <a:solidFill>
                  <a:schemeClr val="tx1"/>
                </a:solidFill>
              </a:rPr>
              <a:t>Aporta al objetivo planteado en el que se propone “mejorar los aprendizajes de la formación docente en relación a las prácticas de escritura y lectura” </a:t>
            </a:r>
            <a:r>
              <a:rPr lang="es-AR" sz="2000" dirty="0" smtClean="0">
                <a:solidFill>
                  <a:schemeClr val="tx1"/>
                </a:solidFill>
              </a:rPr>
              <a:t>y </a:t>
            </a:r>
            <a:r>
              <a:rPr lang="es-AR" sz="2000" dirty="0">
                <a:solidFill>
                  <a:schemeClr val="tx1"/>
                </a:solidFill>
              </a:rPr>
              <a:t>se expresa a partir del desarrollo del trabajo en las dos dimensiones que lo componen: </a:t>
            </a:r>
          </a:p>
          <a:p>
            <a:pPr marL="342900" indent="-342900" algn="just">
              <a:lnSpc>
                <a:spcPct val="100000"/>
              </a:lnSpc>
              <a:spcBef>
                <a:spcPts val="700"/>
              </a:spcBef>
              <a:buFont typeface="Wingdings" panose="05000000000000000000" pitchFamily="2" charset="2"/>
              <a:buChar char="v"/>
            </a:pPr>
            <a:r>
              <a:rPr lang="es-AR" sz="2000" dirty="0" smtClean="0">
                <a:solidFill>
                  <a:schemeClr val="tx1"/>
                </a:solidFill>
              </a:rPr>
              <a:t>la </a:t>
            </a:r>
            <a:r>
              <a:rPr lang="es-AR" sz="2000" dirty="0">
                <a:solidFill>
                  <a:schemeClr val="tx1"/>
                </a:solidFill>
              </a:rPr>
              <a:t>escritura y oralidad como espacio articulador y de trabajo colaborativo con las escuelas </a:t>
            </a:r>
            <a:r>
              <a:rPr lang="es-AR" sz="2000" dirty="0" smtClean="0">
                <a:solidFill>
                  <a:schemeClr val="tx1"/>
                </a:solidFill>
              </a:rPr>
              <a:t>asociadas</a:t>
            </a:r>
          </a:p>
          <a:p>
            <a:pPr marL="342900" indent="-342900" algn="just">
              <a:lnSpc>
                <a:spcPct val="100000"/>
              </a:lnSpc>
              <a:spcBef>
                <a:spcPts val="700"/>
              </a:spcBef>
              <a:buFont typeface="Wingdings" panose="05000000000000000000" pitchFamily="2" charset="2"/>
              <a:buChar char="v"/>
            </a:pPr>
            <a:r>
              <a:rPr lang="es-AR" sz="2000" dirty="0" smtClean="0">
                <a:solidFill>
                  <a:schemeClr val="tx1"/>
                </a:solidFill>
              </a:rPr>
              <a:t>la </a:t>
            </a:r>
            <a:r>
              <a:rPr lang="es-AR" sz="2000" dirty="0">
                <a:solidFill>
                  <a:schemeClr val="tx1"/>
                </a:solidFill>
              </a:rPr>
              <a:t>escritura en la propia práctica (de los estudiantes</a:t>
            </a:r>
            <a:r>
              <a:rPr lang="es-AR" sz="2000" b="1" dirty="0">
                <a:solidFill>
                  <a:schemeClr val="tx1"/>
                </a:solidFill>
              </a:rPr>
              <a:t>). </a:t>
            </a:r>
          </a:p>
          <a:p>
            <a:pPr algn="just">
              <a:lnSpc>
                <a:spcPct val="100000"/>
              </a:lnSpc>
              <a:spcBef>
                <a:spcPts val="700"/>
              </a:spcBef>
            </a:pPr>
            <a:endParaRPr lang="es-AR" sz="2000" b="1" dirty="0">
              <a:solidFill>
                <a:schemeClr val="tx1"/>
              </a:solidFill>
            </a:endParaRPr>
          </a:p>
        </p:txBody>
      </p:sp>
      <p:sp>
        <p:nvSpPr>
          <p:cNvPr id="7" name="Marcador de texto 4"/>
          <p:cNvSpPr txBox="1">
            <a:spLocks/>
          </p:cNvSpPr>
          <p:nvPr/>
        </p:nvSpPr>
        <p:spPr>
          <a:xfrm>
            <a:off x="127000" y="131646"/>
            <a:ext cx="8909496"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a:r>
              <a:rPr lang="es-AR" sz="2000" b="1" dirty="0">
                <a:solidFill>
                  <a:srgbClr val="C00000"/>
                </a:solidFill>
              </a:rPr>
              <a:t>Eje de trabajo II: Escritura como proceso de registro y práctica reflexiva: </a:t>
            </a:r>
          </a:p>
        </p:txBody>
      </p:sp>
    </p:spTree>
    <p:extLst>
      <p:ext uri="{BB962C8B-B14F-4D97-AF65-F5344CB8AC3E}">
        <p14:creationId xmlns:p14="http://schemas.microsoft.com/office/powerpoint/2010/main" val="21756138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1036404"/>
            <a:ext cx="9144000" cy="1143000"/>
          </a:xfrm>
        </p:spPr>
        <p:txBody>
          <a:bodyPr>
            <a:normAutofit/>
          </a:bodyPr>
          <a:lstStyle/>
          <a:p>
            <a:pPr algn="l"/>
            <a:r>
              <a:rPr lang="es-AR" sz="2200" dirty="0" smtClean="0"/>
              <a:t/>
            </a:r>
            <a:br>
              <a:rPr lang="es-AR" sz="2200" dirty="0" smtClean="0"/>
            </a:br>
            <a:endParaRPr lang="es-AR" sz="2200" dirty="0"/>
          </a:p>
        </p:txBody>
      </p:sp>
      <p:sp>
        <p:nvSpPr>
          <p:cNvPr id="5" name="Marcador de texto 4"/>
          <p:cNvSpPr>
            <a:spLocks noGrp="1"/>
          </p:cNvSpPr>
          <p:nvPr>
            <p:ph type="body" idx="1"/>
          </p:nvPr>
        </p:nvSpPr>
        <p:spPr>
          <a:xfrm>
            <a:off x="0" y="1831348"/>
            <a:ext cx="4279316" cy="79208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s-AR" sz="2000" b="1" dirty="0"/>
              <a:t>L</a:t>
            </a:r>
            <a:r>
              <a:rPr lang="es-AR" sz="2000" b="1" dirty="0" smtClean="0"/>
              <a:t>a </a:t>
            </a:r>
            <a:r>
              <a:rPr lang="es-AR" sz="2000" b="1" dirty="0"/>
              <a:t>escritura en los procesos formativos y de prácticas</a:t>
            </a:r>
          </a:p>
        </p:txBody>
      </p:sp>
      <p:sp>
        <p:nvSpPr>
          <p:cNvPr id="7" name="Marcador de texto 6"/>
          <p:cNvSpPr>
            <a:spLocks noGrp="1"/>
          </p:cNvSpPr>
          <p:nvPr>
            <p:ph type="body" sz="half" idx="3"/>
          </p:nvPr>
        </p:nvSpPr>
        <p:spPr>
          <a:xfrm>
            <a:off x="4493888" y="1831348"/>
            <a:ext cx="4390776" cy="79208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s-AR" sz="2000" b="1" dirty="0"/>
              <a:t>Trabajo colaborativo entre el ISFD y las escuelas asociadas </a:t>
            </a:r>
          </a:p>
        </p:txBody>
      </p:sp>
      <p:sp>
        <p:nvSpPr>
          <p:cNvPr id="6" name="Marcador de contenido 5"/>
          <p:cNvSpPr>
            <a:spLocks noGrp="1"/>
          </p:cNvSpPr>
          <p:nvPr>
            <p:ph sz="quarter" idx="2"/>
          </p:nvPr>
        </p:nvSpPr>
        <p:spPr>
          <a:xfrm>
            <a:off x="-20904" y="2623436"/>
            <a:ext cx="4307016" cy="3973916"/>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r>
              <a:rPr lang="es-AR" sz="2000" dirty="0"/>
              <a:t>P</a:t>
            </a:r>
            <a:r>
              <a:rPr lang="es-AR" sz="2000" dirty="0" smtClean="0"/>
              <a:t>ermiten </a:t>
            </a:r>
            <a:r>
              <a:rPr lang="es-AR" sz="2000" dirty="0" err="1"/>
              <a:t>textualizar</a:t>
            </a:r>
            <a:r>
              <a:rPr lang="es-AR" sz="2000" dirty="0"/>
              <a:t> la práctica para luego reflexionar sobre ella, tomar decisiones, transformar su desarrollo.</a:t>
            </a:r>
          </a:p>
          <a:p>
            <a:r>
              <a:rPr lang="es-AR" sz="2000" dirty="0" smtClean="0"/>
              <a:t>Se </a:t>
            </a:r>
            <a:r>
              <a:rPr lang="es-AR" sz="2000" dirty="0"/>
              <a:t>propone revisar el entretejido social a partir del que se despliegan </a:t>
            </a:r>
            <a:r>
              <a:rPr lang="es-AR" sz="2000" dirty="0" smtClean="0"/>
              <a:t>“</a:t>
            </a:r>
            <a:r>
              <a:rPr lang="es-AR" sz="2000" dirty="0"/>
              <a:t>la escritura pedagógica” en tanto práctica que permite registrar información con un sentido formativo.</a:t>
            </a:r>
            <a:endParaRPr lang="es-AR" sz="2200" dirty="0"/>
          </a:p>
        </p:txBody>
      </p:sp>
      <p:sp>
        <p:nvSpPr>
          <p:cNvPr id="8" name="Marcador de contenido 7"/>
          <p:cNvSpPr>
            <a:spLocks noGrp="1"/>
          </p:cNvSpPr>
          <p:nvPr>
            <p:ph sz="quarter" idx="4"/>
          </p:nvPr>
        </p:nvSpPr>
        <p:spPr>
          <a:xfrm>
            <a:off x="4493888" y="2623436"/>
            <a:ext cx="4390776" cy="3901908"/>
          </a:xfrm>
          <a:blipFill>
            <a:blip r:embed="rId2"/>
            <a:tile tx="0" ty="0" sx="100000" sy="100000" flip="none" algn="tl"/>
          </a:blipFill>
          <a:effectLst>
            <a:outerShdw blurRad="50800" dist="38100" dir="2700000" algn="tl" rotWithShape="0">
              <a:prstClr val="black">
                <a:alpha val="40000"/>
              </a:prstClr>
            </a:outerShdw>
          </a:effectLst>
        </p:spPr>
        <p:txBody>
          <a:bodyPr>
            <a:normAutofit fontScale="92500" lnSpcReduction="10000"/>
          </a:bodyPr>
          <a:lstStyle/>
          <a:p>
            <a:r>
              <a:rPr lang="es-AR" dirty="0" smtClean="0"/>
              <a:t> </a:t>
            </a:r>
            <a:r>
              <a:rPr lang="es-AR" sz="2200" dirty="0"/>
              <a:t>A</a:t>
            </a:r>
            <a:r>
              <a:rPr lang="es-AR" sz="2200" dirty="0" smtClean="0"/>
              <a:t>cuerdos </a:t>
            </a:r>
            <a:r>
              <a:rPr lang="es-AR" sz="2200" dirty="0"/>
              <a:t>respecto de la construcción y escritura de distintos documentos pedagógicos como planificaciones, registros de observación, rúbricas de evaluación y otras estrategias de </a:t>
            </a:r>
            <a:r>
              <a:rPr lang="es-AR" sz="2200" dirty="0" smtClean="0"/>
              <a:t>seguimiento.</a:t>
            </a:r>
          </a:p>
          <a:p>
            <a:r>
              <a:rPr lang="es-AR" sz="2000" dirty="0" smtClean="0"/>
              <a:t>Acompañamiento de los </a:t>
            </a:r>
            <a:r>
              <a:rPr lang="es-AR" sz="2000" dirty="0"/>
              <a:t>ISFD y los maestros </a:t>
            </a:r>
            <a:r>
              <a:rPr lang="es-AR" sz="2000" dirty="0" err="1"/>
              <a:t>co</a:t>
            </a:r>
            <a:r>
              <a:rPr lang="es-AR" sz="2000" dirty="0"/>
              <a:t>- </a:t>
            </a:r>
            <a:r>
              <a:rPr lang="es-AR" sz="2000" dirty="0" smtClean="0"/>
              <a:t>formadores, a </a:t>
            </a:r>
            <a:r>
              <a:rPr lang="es-AR" sz="2000" dirty="0"/>
              <a:t>los estudiantes en el proceso de desarrollo de capacidades y habilidades de escritura que les permitan construir documentos claros y significativos. </a:t>
            </a:r>
          </a:p>
          <a:p>
            <a:endParaRPr lang="es-AR" sz="2200" dirty="0"/>
          </a:p>
        </p:txBody>
      </p:sp>
      <p:sp>
        <p:nvSpPr>
          <p:cNvPr id="9" name="Marcador de texto 4"/>
          <p:cNvSpPr txBox="1">
            <a:spLocks/>
          </p:cNvSpPr>
          <p:nvPr/>
        </p:nvSpPr>
        <p:spPr>
          <a:xfrm>
            <a:off x="82122" y="226314"/>
            <a:ext cx="8558708" cy="97043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fontScale="92500" lnSpcReduction="20000"/>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endParaRPr lang="es-AR" sz="2000" b="1" dirty="0" smtClean="0"/>
          </a:p>
          <a:p>
            <a:pPr algn="just" defTabSz="457200">
              <a:lnSpc>
                <a:spcPct val="115000"/>
              </a:lnSpc>
            </a:pPr>
            <a:r>
              <a:rPr lang="es-AR" sz="2000" b="1" dirty="0" smtClean="0"/>
              <a:t>A. </a:t>
            </a:r>
            <a:r>
              <a:rPr lang="es-AR" sz="2000" b="1" dirty="0">
                <a:solidFill>
                  <a:srgbClr val="C00000"/>
                </a:solidFill>
              </a:rPr>
              <a:t>L</a:t>
            </a:r>
            <a:r>
              <a:rPr lang="es-AR" sz="2000" b="1" dirty="0" smtClean="0">
                <a:solidFill>
                  <a:srgbClr val="C00000"/>
                </a:solidFill>
              </a:rPr>
              <a:t>a escritura y oralidad como espacio articulador y de trabajo colaborativo con las escuelas asociadas </a:t>
            </a:r>
            <a:endParaRPr lang="es-AR" sz="2000" dirty="0" smtClean="0">
              <a:solidFill>
                <a:srgbClr val="C00000"/>
              </a:solidFill>
            </a:endParaRPr>
          </a:p>
          <a:p>
            <a:pPr algn="just" defTabSz="457200">
              <a:lnSpc>
                <a:spcPct val="115000"/>
              </a:lnSpc>
            </a:pPr>
            <a:endParaRPr lang="es-AR" sz="2000" b="1" dirty="0">
              <a:solidFill>
                <a:schemeClr val="accent3">
                  <a:lumMod val="75000"/>
                </a:schemeClr>
              </a:solidFill>
              <a:latin typeface="Century Gothic" panose="020B0502020202020204" pitchFamily="34" charset="0"/>
            </a:endParaRPr>
          </a:p>
        </p:txBody>
      </p:sp>
    </p:spTree>
    <p:extLst>
      <p:ext uri="{BB962C8B-B14F-4D97-AF65-F5344CB8AC3E}">
        <p14:creationId xmlns:p14="http://schemas.microsoft.com/office/powerpoint/2010/main" val="4289975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88640"/>
            <a:ext cx="7498080" cy="432048"/>
          </a:xfrm>
        </p:spPr>
        <p:txBody>
          <a:bodyPr>
            <a:normAutofit fontScale="90000"/>
          </a:bodyPr>
          <a:lstStyle/>
          <a:p>
            <a:r>
              <a:rPr lang="es-AR" sz="2400" b="1" dirty="0"/>
              <a:t>Líneas de acción y actividades sugeridas</a:t>
            </a:r>
            <a:endParaRPr lang="es-AR" sz="2400" dirty="0"/>
          </a:p>
        </p:txBody>
      </p:sp>
      <p:sp>
        <p:nvSpPr>
          <p:cNvPr id="3" name="Marcador de contenido 2"/>
          <p:cNvSpPr>
            <a:spLocks noGrp="1"/>
          </p:cNvSpPr>
          <p:nvPr>
            <p:ph idx="1"/>
          </p:nvPr>
        </p:nvSpPr>
        <p:spPr>
          <a:xfrm>
            <a:off x="971600" y="377652"/>
            <a:ext cx="7962088" cy="6120680"/>
          </a:xfrm>
          <a:effectLst>
            <a:softEdge rad="63500"/>
          </a:effectLst>
        </p:spPr>
        <p:txBody>
          <a:bodyPr>
            <a:normAutofit/>
          </a:bodyPr>
          <a:lstStyle/>
          <a:p>
            <a:pPr marL="82296" indent="0">
              <a:buNone/>
            </a:pPr>
            <a:endParaRPr lang="es-AR" dirty="0"/>
          </a:p>
          <a:p>
            <a:pPr marL="82296" indent="0">
              <a:buNone/>
            </a:pPr>
            <a:r>
              <a:rPr lang="es-AR" sz="2000" b="1" dirty="0" smtClean="0"/>
              <a:t>  </a:t>
            </a:r>
            <a:r>
              <a:rPr lang="es-AR" sz="2200" b="1" dirty="0" smtClean="0"/>
              <a:t>I- Construir </a:t>
            </a:r>
            <a:r>
              <a:rPr lang="es-AR" sz="2200" b="1" dirty="0"/>
              <a:t>un espacio colaborativo entre el ISFD y las escuelas asociadas en función de generar criterios para la escritura de: planificaciones, registros, rúbricas de evaluación, y otras estrategias de seguimiento. </a:t>
            </a:r>
            <a:endParaRPr lang="es-AR" sz="2200" b="1" dirty="0" smtClean="0"/>
          </a:p>
          <a:p>
            <a:pPr marL="82296" indent="0">
              <a:buNone/>
            </a:pPr>
            <a:endParaRPr lang="es-AR" sz="2600" dirty="0"/>
          </a:p>
          <a:p>
            <a:pPr marL="82296" indent="0">
              <a:buNone/>
            </a:pPr>
            <a:endParaRPr lang="es-AR" sz="2000" b="1" dirty="0" smtClean="0"/>
          </a:p>
          <a:p>
            <a:pPr marL="82296" indent="0">
              <a:buNone/>
            </a:pPr>
            <a:r>
              <a:rPr lang="es-AR" sz="2400" b="1" dirty="0" smtClean="0">
                <a:solidFill>
                  <a:schemeClr val="tx2">
                    <a:lumMod val="75000"/>
                  </a:schemeClr>
                </a:solidFill>
              </a:rPr>
              <a:t>Actividades </a:t>
            </a:r>
            <a:r>
              <a:rPr lang="es-AR" sz="2400" b="1" dirty="0">
                <a:solidFill>
                  <a:schemeClr val="tx2">
                    <a:lumMod val="75000"/>
                  </a:schemeClr>
                </a:solidFill>
              </a:rPr>
              <a:t>sugeridas: </a:t>
            </a:r>
            <a:endParaRPr lang="es-AR" sz="2400" b="1" dirty="0" smtClean="0">
              <a:solidFill>
                <a:schemeClr val="tx2">
                  <a:lumMod val="75000"/>
                </a:schemeClr>
              </a:solidFill>
            </a:endParaRPr>
          </a:p>
          <a:p>
            <a:pPr marL="82296" indent="0">
              <a:buNone/>
            </a:pPr>
            <a:endParaRPr lang="es-AR" sz="2400" b="1" dirty="0">
              <a:solidFill>
                <a:schemeClr val="tx2">
                  <a:lumMod val="75000"/>
                </a:schemeClr>
              </a:solidFill>
            </a:endParaRPr>
          </a:p>
          <a:p>
            <a:r>
              <a:rPr lang="es-AR" sz="2400" b="1" dirty="0"/>
              <a:t>A</a:t>
            </a:r>
            <a:r>
              <a:rPr lang="es-AR" sz="2400" b="1" dirty="0" smtClean="0"/>
              <a:t>. </a:t>
            </a:r>
            <a:r>
              <a:rPr lang="es-AR" sz="2400" b="1" dirty="0"/>
              <a:t>Tertulia de intercambio</a:t>
            </a:r>
          </a:p>
          <a:p>
            <a:pPr marL="82296" indent="0">
              <a:buNone/>
            </a:pPr>
            <a:r>
              <a:rPr lang="es-AR" sz="2400" dirty="0"/>
              <a:t>Participarán de este espacio los estudiantes del ISFD, los docentes de prácticas y los docentes </a:t>
            </a:r>
            <a:r>
              <a:rPr lang="es-AR" sz="2400" dirty="0" err="1"/>
              <a:t>co</a:t>
            </a:r>
            <a:r>
              <a:rPr lang="es-AR" sz="2400" dirty="0"/>
              <a:t>-formadores</a:t>
            </a:r>
            <a:r>
              <a:rPr lang="es-AR" sz="2000" b="1" dirty="0"/>
              <a:t>.  </a:t>
            </a:r>
          </a:p>
        </p:txBody>
      </p:sp>
      <p:sp>
        <p:nvSpPr>
          <p:cNvPr id="4" name="Rectángulo redondeado 3"/>
          <p:cNvSpPr/>
          <p:nvPr/>
        </p:nvSpPr>
        <p:spPr>
          <a:xfrm>
            <a:off x="1111672" y="819300"/>
            <a:ext cx="7822016" cy="1683196"/>
          </a:xfrm>
          <a:prstGeom prst="roundRect">
            <a:avLst/>
          </a:prstGeom>
          <a:noFill/>
          <a:ln/>
          <a:effectLst>
            <a:glow rad="63500">
              <a:schemeClr val="accent3">
                <a:satMod val="175000"/>
                <a:alpha val="40000"/>
              </a:schemeClr>
            </a:glow>
            <a:outerShdw blurRad="50800" dist="38100" algn="l" rotWithShape="0">
              <a:prstClr val="black">
                <a:alpha val="40000"/>
              </a:prstClr>
            </a:outerShdw>
            <a:reflection blurRad="6350" stA="52000" endA="300" endPos="35000" dir="5400000" sy="-100000" algn="bl" rotWithShape="0"/>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s-AR"/>
          </a:p>
        </p:txBody>
      </p:sp>
    </p:spTree>
    <p:extLst>
      <p:ext uri="{BB962C8B-B14F-4D97-AF65-F5344CB8AC3E}">
        <p14:creationId xmlns:p14="http://schemas.microsoft.com/office/powerpoint/2010/main" val="27674096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808950"/>
            <a:ext cx="9144000" cy="1143000"/>
          </a:xfrm>
        </p:spPr>
        <p:txBody>
          <a:bodyPr>
            <a:normAutofit fontScale="90000"/>
          </a:bodyPr>
          <a:lstStyle/>
          <a:p>
            <a:pPr algn="l"/>
            <a:r>
              <a:rPr lang="es-AR" sz="2200" dirty="0" smtClean="0"/>
              <a:t/>
            </a:r>
            <a:br>
              <a:rPr lang="es-AR" sz="2200" dirty="0" smtClean="0"/>
            </a:br>
            <a:r>
              <a:rPr lang="es-AR" sz="2200" dirty="0"/>
              <a:t/>
            </a:r>
            <a:br>
              <a:rPr lang="es-AR" sz="2200" dirty="0"/>
            </a:br>
            <a:r>
              <a:rPr lang="es-AR" sz="2200" dirty="0" smtClean="0"/>
              <a:t/>
            </a:r>
            <a:br>
              <a:rPr lang="es-AR" sz="2200" dirty="0" smtClean="0"/>
            </a:br>
            <a:r>
              <a:rPr lang="es-AR" sz="2200" dirty="0" smtClean="0"/>
              <a:t/>
            </a:r>
            <a:br>
              <a:rPr lang="es-AR" sz="2200" dirty="0" smtClean="0"/>
            </a:br>
            <a:r>
              <a:rPr lang="es-AR" sz="2200" dirty="0" smtClean="0"/>
              <a:t/>
            </a:r>
            <a:br>
              <a:rPr lang="es-AR" sz="2200" dirty="0" smtClean="0"/>
            </a:br>
            <a:r>
              <a:rPr lang="es-AR" sz="2600" dirty="0" smtClean="0">
                <a:effectLst/>
              </a:rPr>
              <a:t>Líneas </a:t>
            </a:r>
            <a:r>
              <a:rPr lang="es-AR" sz="2600" dirty="0">
                <a:effectLst/>
              </a:rPr>
              <a:t>de acción y actividades sugeridas</a:t>
            </a:r>
            <a:br>
              <a:rPr lang="es-AR" sz="2600" dirty="0">
                <a:effectLst/>
              </a:rPr>
            </a:br>
            <a:r>
              <a:rPr lang="es-AR" sz="2200" dirty="0"/>
              <a:t/>
            </a:r>
            <a:br>
              <a:rPr lang="es-AR" sz="2200" dirty="0"/>
            </a:br>
            <a:endParaRPr lang="es-AR" sz="2200" dirty="0"/>
          </a:p>
        </p:txBody>
      </p:sp>
      <p:sp>
        <p:nvSpPr>
          <p:cNvPr id="5" name="Marcador de texto 4"/>
          <p:cNvSpPr>
            <a:spLocks noGrp="1"/>
          </p:cNvSpPr>
          <p:nvPr>
            <p:ph type="body" idx="1"/>
          </p:nvPr>
        </p:nvSpPr>
        <p:spPr>
          <a:xfrm>
            <a:off x="117748" y="2420888"/>
            <a:ext cx="4300220" cy="93610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s-AR" sz="2000" b="1" dirty="0" smtClean="0"/>
              <a:t>A- </a:t>
            </a:r>
            <a:r>
              <a:rPr lang="es-AR" sz="2000" b="1" dirty="0"/>
              <a:t>Lectura y </a:t>
            </a:r>
            <a:r>
              <a:rPr lang="es-AR" sz="2000" b="1" dirty="0" smtClean="0"/>
              <a:t>escritura</a:t>
            </a:r>
            <a:endParaRPr lang="es-AR" sz="2000" b="1" dirty="0"/>
          </a:p>
        </p:txBody>
      </p:sp>
      <p:sp>
        <p:nvSpPr>
          <p:cNvPr id="7" name="Marcador de texto 6"/>
          <p:cNvSpPr>
            <a:spLocks noGrp="1"/>
          </p:cNvSpPr>
          <p:nvPr>
            <p:ph type="body" sz="half" idx="3"/>
          </p:nvPr>
        </p:nvSpPr>
        <p:spPr>
          <a:xfrm>
            <a:off x="4503364" y="2420888"/>
            <a:ext cx="4390776" cy="93610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s-AR" sz="2000" b="1" dirty="0" smtClean="0"/>
              <a:t>B- Selección </a:t>
            </a:r>
            <a:r>
              <a:rPr lang="es-AR" sz="2000" b="1" dirty="0"/>
              <a:t>de contenidos y diseño de materiales</a:t>
            </a:r>
          </a:p>
        </p:txBody>
      </p:sp>
      <p:sp>
        <p:nvSpPr>
          <p:cNvPr id="6" name="Marcador de contenido 5"/>
          <p:cNvSpPr>
            <a:spLocks noGrp="1"/>
          </p:cNvSpPr>
          <p:nvPr>
            <p:ph sz="quarter" idx="2"/>
          </p:nvPr>
        </p:nvSpPr>
        <p:spPr>
          <a:xfrm>
            <a:off x="110952" y="3356992"/>
            <a:ext cx="4307016" cy="3237003"/>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r>
              <a:rPr lang="es-AR" sz="2200" dirty="0" err="1" smtClean="0"/>
              <a:t>Aabordar</a:t>
            </a:r>
            <a:r>
              <a:rPr lang="es-AR" sz="2200" dirty="0" smtClean="0"/>
              <a:t> </a:t>
            </a:r>
            <a:r>
              <a:rPr lang="es-AR" sz="2200" dirty="0"/>
              <a:t>los materiales señalados en esta línea en un doble sentido. Su lectura para su conocimiento y comprensión, e imaginar posibles registros y escrituras para enriquecer el trabajo del proceso de enseñar. </a:t>
            </a:r>
          </a:p>
          <a:p>
            <a:endParaRPr lang="es-AR" sz="2200" dirty="0"/>
          </a:p>
        </p:txBody>
      </p:sp>
      <p:sp>
        <p:nvSpPr>
          <p:cNvPr id="8" name="Marcador de contenido 7"/>
          <p:cNvSpPr>
            <a:spLocks noGrp="1"/>
          </p:cNvSpPr>
          <p:nvPr>
            <p:ph sz="quarter" idx="4"/>
          </p:nvPr>
        </p:nvSpPr>
        <p:spPr>
          <a:xfrm>
            <a:off x="4503364" y="3356992"/>
            <a:ext cx="4390776" cy="3237003"/>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r>
              <a:rPr lang="es-AR" sz="2200" dirty="0"/>
              <a:t>S</a:t>
            </a:r>
            <a:r>
              <a:rPr lang="es-AR" sz="2200" dirty="0" smtClean="0"/>
              <a:t>eleccionar </a:t>
            </a:r>
            <a:r>
              <a:rPr lang="es-AR" sz="2200" dirty="0"/>
              <a:t>contenidos específicos que se tengan que desarrollar en las prácticas para su abordaje a través del diseño de acciones y materiales incluyendo su registro y seguimiento. </a:t>
            </a:r>
          </a:p>
          <a:p>
            <a:endParaRPr lang="es-AR" sz="2200" dirty="0"/>
          </a:p>
          <a:p>
            <a:pPr marL="118872" indent="0">
              <a:buNone/>
            </a:pPr>
            <a:endParaRPr lang="es-AR" dirty="0"/>
          </a:p>
        </p:txBody>
      </p:sp>
      <p:sp>
        <p:nvSpPr>
          <p:cNvPr id="9" name="Marcador de texto 4"/>
          <p:cNvSpPr txBox="1">
            <a:spLocks/>
          </p:cNvSpPr>
          <p:nvPr/>
        </p:nvSpPr>
        <p:spPr>
          <a:xfrm>
            <a:off x="117748" y="116633"/>
            <a:ext cx="8776392" cy="1189866"/>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endParaRPr lang="es-AR" sz="2000" b="1" dirty="0" smtClean="0"/>
          </a:p>
          <a:p>
            <a:pPr algn="just" defTabSz="457200">
              <a:lnSpc>
                <a:spcPct val="115000"/>
              </a:lnSpc>
            </a:pPr>
            <a:r>
              <a:rPr lang="es-AR" sz="2200" b="1" dirty="0" smtClean="0"/>
              <a:t>2</a:t>
            </a:r>
            <a:r>
              <a:rPr lang="es-AR" sz="2200" b="1" dirty="0"/>
              <a:t>. Trabajar sobre o con Documentos curriculares de los niveles obligatorios, documentos de trabajo y de desarrollo curricular, materiales de apoyo a la enseñanza de la jurisdicción. </a:t>
            </a:r>
            <a:endParaRPr lang="es-AR" sz="2200" dirty="0"/>
          </a:p>
          <a:p>
            <a:pPr algn="just" defTabSz="457200">
              <a:lnSpc>
                <a:spcPct val="115000"/>
              </a:lnSpc>
            </a:pPr>
            <a:r>
              <a:rPr lang="es-AR" sz="2000" b="1" dirty="0" smtClean="0">
                <a:solidFill>
                  <a:schemeClr val="accent3">
                    <a:lumMod val="75000"/>
                  </a:schemeClr>
                </a:solidFill>
                <a:latin typeface="Century Gothic" panose="020B0502020202020204" pitchFamily="34" charset="0"/>
              </a:rPr>
              <a:t> </a:t>
            </a:r>
            <a:endParaRPr lang="es-AR" sz="2000" b="1" dirty="0">
              <a:solidFill>
                <a:schemeClr val="accent3">
                  <a:lumMod val="75000"/>
                </a:schemeClr>
              </a:solidFill>
              <a:latin typeface="Century Gothic" panose="020B0502020202020204" pitchFamily="34" charset="0"/>
            </a:endParaRPr>
          </a:p>
        </p:txBody>
      </p:sp>
    </p:spTree>
    <p:extLst>
      <p:ext uri="{BB962C8B-B14F-4D97-AF65-F5344CB8AC3E}">
        <p14:creationId xmlns:p14="http://schemas.microsoft.com/office/powerpoint/2010/main" val="3480819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808950"/>
            <a:ext cx="9144000" cy="1143000"/>
          </a:xfrm>
        </p:spPr>
        <p:txBody>
          <a:bodyPr>
            <a:normAutofit fontScale="90000"/>
          </a:bodyPr>
          <a:lstStyle/>
          <a:p>
            <a:pPr algn="l"/>
            <a:r>
              <a:rPr lang="es-AR" sz="2200" dirty="0" smtClean="0"/>
              <a:t/>
            </a:r>
            <a:br>
              <a:rPr lang="es-AR" sz="2200" dirty="0" smtClean="0"/>
            </a:br>
            <a:r>
              <a:rPr lang="es-AR" sz="2200" dirty="0"/>
              <a:t/>
            </a:r>
            <a:br>
              <a:rPr lang="es-AR" sz="2200" dirty="0"/>
            </a:br>
            <a:r>
              <a:rPr lang="es-AR" sz="2200" dirty="0" smtClean="0"/>
              <a:t/>
            </a:r>
            <a:br>
              <a:rPr lang="es-AR" sz="2200" dirty="0" smtClean="0"/>
            </a:br>
            <a:r>
              <a:rPr lang="es-AR" sz="2200" dirty="0" smtClean="0"/>
              <a:t/>
            </a:r>
            <a:br>
              <a:rPr lang="es-AR" sz="2200" dirty="0" smtClean="0"/>
            </a:br>
            <a:r>
              <a:rPr lang="es-AR" sz="2200" dirty="0" smtClean="0"/>
              <a:t/>
            </a:r>
            <a:br>
              <a:rPr lang="es-AR" sz="2200" dirty="0" smtClean="0"/>
            </a:br>
            <a:r>
              <a:rPr lang="es-AR" sz="2600" dirty="0" smtClean="0">
                <a:effectLst/>
              </a:rPr>
              <a:t>Líneas </a:t>
            </a:r>
            <a:r>
              <a:rPr lang="es-AR" sz="2600" dirty="0">
                <a:effectLst/>
              </a:rPr>
              <a:t>de acción y actividades sugeridas</a:t>
            </a:r>
            <a:br>
              <a:rPr lang="es-AR" sz="2600" dirty="0">
                <a:effectLst/>
              </a:rPr>
            </a:br>
            <a:r>
              <a:rPr lang="es-AR" sz="2200" dirty="0"/>
              <a:t/>
            </a:r>
            <a:br>
              <a:rPr lang="es-AR" sz="2200" dirty="0"/>
            </a:br>
            <a:endParaRPr lang="es-AR" sz="2200" dirty="0"/>
          </a:p>
        </p:txBody>
      </p:sp>
      <p:sp>
        <p:nvSpPr>
          <p:cNvPr id="5" name="Marcador de texto 4"/>
          <p:cNvSpPr>
            <a:spLocks noGrp="1"/>
          </p:cNvSpPr>
          <p:nvPr>
            <p:ph type="body" idx="1"/>
          </p:nvPr>
        </p:nvSpPr>
        <p:spPr>
          <a:xfrm>
            <a:off x="89496" y="2138486"/>
            <a:ext cx="4300220" cy="93610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118872">
              <a:spcBef>
                <a:spcPts val="700"/>
              </a:spcBef>
            </a:pPr>
            <a:r>
              <a:rPr lang="es-AR" sz="2000" b="1" dirty="0" smtClean="0"/>
              <a:t>A</a:t>
            </a:r>
            <a:r>
              <a:rPr lang="es-AR" sz="2200" b="1" dirty="0"/>
              <a:t>. Tutorías de análisis</a:t>
            </a:r>
          </a:p>
        </p:txBody>
      </p:sp>
      <p:sp>
        <p:nvSpPr>
          <p:cNvPr id="7" name="Marcador de texto 6"/>
          <p:cNvSpPr>
            <a:spLocks noGrp="1"/>
          </p:cNvSpPr>
          <p:nvPr>
            <p:ph type="body" sz="half" idx="3"/>
          </p:nvPr>
        </p:nvSpPr>
        <p:spPr>
          <a:xfrm>
            <a:off x="4471688" y="2155361"/>
            <a:ext cx="4390776" cy="841591"/>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marL="118872">
              <a:spcBef>
                <a:spcPts val="700"/>
              </a:spcBef>
            </a:pPr>
            <a:r>
              <a:rPr lang="es-AR" sz="2000" b="1" dirty="0"/>
              <a:t>B- Lectura colectiva entre pares </a:t>
            </a:r>
          </a:p>
        </p:txBody>
      </p:sp>
      <p:sp>
        <p:nvSpPr>
          <p:cNvPr id="6" name="Marcador de contenido 5"/>
          <p:cNvSpPr>
            <a:spLocks noGrp="1"/>
          </p:cNvSpPr>
          <p:nvPr>
            <p:ph sz="quarter" idx="2"/>
          </p:nvPr>
        </p:nvSpPr>
        <p:spPr>
          <a:xfrm>
            <a:off x="89496" y="3074590"/>
            <a:ext cx="4328472" cy="3666779"/>
          </a:xfrm>
          <a:blipFill>
            <a:blip r:embed="rId3"/>
            <a:tile tx="0" ty="0" sx="100000" sy="100000" flip="none" algn="tl"/>
          </a:blipFill>
          <a:effectLst>
            <a:outerShdw blurRad="50800" dist="38100" dir="2700000" algn="tl" rotWithShape="0">
              <a:prstClr val="black">
                <a:alpha val="40000"/>
              </a:prstClr>
            </a:outerShdw>
          </a:effectLst>
        </p:spPr>
        <p:txBody>
          <a:bodyPr>
            <a:noAutofit/>
          </a:bodyPr>
          <a:lstStyle/>
          <a:p>
            <a:pPr marL="118872" indent="0" algn="just">
              <a:buNone/>
            </a:pPr>
            <a:r>
              <a:rPr lang="es-AR" sz="2000" dirty="0"/>
              <a:t>E</a:t>
            </a:r>
            <a:r>
              <a:rPr lang="es-AR" sz="2000" dirty="0" smtClean="0"/>
              <a:t>spacio </a:t>
            </a:r>
            <a:r>
              <a:rPr lang="es-AR" sz="2000" dirty="0"/>
              <a:t>de seguimiento de </a:t>
            </a:r>
            <a:r>
              <a:rPr lang="es-AR" sz="2000" dirty="0" smtClean="0"/>
              <a:t>los registros </a:t>
            </a:r>
            <a:r>
              <a:rPr lang="es-AR" sz="2000" dirty="0"/>
              <a:t>producidos por los estudiantes en una escritura compartida (google </a:t>
            </a:r>
            <a:r>
              <a:rPr lang="es-AR" sz="2000" dirty="0" err="1"/>
              <a:t>docs</a:t>
            </a:r>
            <a:r>
              <a:rPr lang="es-AR" sz="2000" dirty="0"/>
              <a:t>, </a:t>
            </a:r>
            <a:r>
              <a:rPr lang="es-AR" sz="2000" dirty="0" smtClean="0"/>
              <a:t>) </a:t>
            </a:r>
            <a:r>
              <a:rPr lang="es-AR" sz="2000" dirty="0"/>
              <a:t>con comentarios que orienten el registro </a:t>
            </a:r>
            <a:r>
              <a:rPr lang="es-AR" sz="2000" b="1" dirty="0" smtClean="0"/>
              <a:t>Participantes</a:t>
            </a:r>
            <a:r>
              <a:rPr lang="es-AR" sz="2000" b="1" dirty="0"/>
              <a:t>: </a:t>
            </a:r>
            <a:r>
              <a:rPr lang="es-AR" sz="2000" dirty="0"/>
              <a:t>estudiantes y docentes de la práctica </a:t>
            </a:r>
          </a:p>
          <a:p>
            <a:pPr marL="118872" indent="0" algn="just">
              <a:buNone/>
            </a:pPr>
            <a:r>
              <a:rPr lang="es-AR" sz="2000" b="1" dirty="0" smtClean="0"/>
              <a:t>Objetivo:</a:t>
            </a:r>
            <a:r>
              <a:rPr lang="es-AR" sz="2000" dirty="0" smtClean="0"/>
              <a:t> abordar los diferentes registros de las prácticas en un trabajo de análisis y revisión formativa de los mismos.</a:t>
            </a:r>
          </a:p>
          <a:p>
            <a:pPr algn="just"/>
            <a:endParaRPr lang="es-AR" sz="2000" dirty="0"/>
          </a:p>
        </p:txBody>
      </p:sp>
      <p:sp>
        <p:nvSpPr>
          <p:cNvPr id="8" name="Marcador de contenido 7"/>
          <p:cNvSpPr>
            <a:spLocks noGrp="1"/>
          </p:cNvSpPr>
          <p:nvPr>
            <p:ph sz="quarter" idx="4"/>
          </p:nvPr>
        </p:nvSpPr>
        <p:spPr>
          <a:xfrm>
            <a:off x="4503364" y="3074591"/>
            <a:ext cx="4390776" cy="3666778"/>
          </a:xfrm>
          <a:blipFill>
            <a:blip r:embed="rId3"/>
            <a:tile tx="0" ty="0" sx="100000" sy="100000" flip="none" algn="tl"/>
          </a:blipFill>
          <a:effectLst>
            <a:outerShdw blurRad="50800" dist="38100" dir="2700000" algn="tl" rotWithShape="0">
              <a:prstClr val="black">
                <a:alpha val="40000"/>
              </a:prstClr>
            </a:outerShdw>
          </a:effectLst>
        </p:spPr>
        <p:txBody>
          <a:bodyPr>
            <a:normAutofit fontScale="92500"/>
          </a:bodyPr>
          <a:lstStyle/>
          <a:p>
            <a:pPr marL="118872" indent="0" algn="just">
              <a:buNone/>
            </a:pPr>
            <a:r>
              <a:rPr lang="es-AR" sz="2200" dirty="0" smtClean="0"/>
              <a:t>Un </a:t>
            </a:r>
            <a:r>
              <a:rPr lang="es-AR" sz="2200" dirty="0"/>
              <a:t>espacio donde los estudiantes de los ISFD puedan compartir entre ellos sus avances en los registros y hacerse sugerencias para mejorar sus producciones. </a:t>
            </a:r>
            <a:endParaRPr lang="es-AR" sz="2200" dirty="0" smtClean="0"/>
          </a:p>
          <a:p>
            <a:pPr marL="118872" indent="0" algn="just">
              <a:buNone/>
            </a:pPr>
            <a:r>
              <a:rPr lang="es-AR" sz="2200" b="1" dirty="0" smtClean="0"/>
              <a:t>Participantes</a:t>
            </a:r>
            <a:r>
              <a:rPr lang="es-AR" sz="2200" b="1" dirty="0"/>
              <a:t>:</a:t>
            </a:r>
            <a:r>
              <a:rPr lang="es-AR" sz="2200" dirty="0"/>
              <a:t> estudiantes de </a:t>
            </a:r>
            <a:r>
              <a:rPr lang="es-AR" sz="2200" dirty="0" smtClean="0"/>
              <a:t>prácticas.</a:t>
            </a:r>
          </a:p>
          <a:p>
            <a:pPr marL="118872" indent="0" algn="just">
              <a:buNone/>
            </a:pPr>
            <a:r>
              <a:rPr lang="es-AR" sz="2200" b="1" dirty="0" smtClean="0"/>
              <a:t>Objetivo</a:t>
            </a:r>
            <a:r>
              <a:rPr lang="es-AR" sz="2200" dirty="0"/>
              <a:t>: aportar a la auto revisión y también al trabajo colectivo con los diversos registros que los estudiantes producen en las prácticas </a:t>
            </a:r>
          </a:p>
          <a:p>
            <a:pPr marL="118872" indent="0">
              <a:buNone/>
            </a:pPr>
            <a:endParaRPr lang="es-AR" dirty="0"/>
          </a:p>
        </p:txBody>
      </p:sp>
      <p:sp>
        <p:nvSpPr>
          <p:cNvPr id="9" name="Marcador de texto 4"/>
          <p:cNvSpPr txBox="1">
            <a:spLocks/>
          </p:cNvSpPr>
          <p:nvPr/>
        </p:nvSpPr>
        <p:spPr>
          <a:xfrm>
            <a:off x="117748" y="116633"/>
            <a:ext cx="8776392" cy="1189866"/>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endParaRPr lang="es-AR" sz="2000" b="1" dirty="0" smtClean="0"/>
          </a:p>
          <a:p>
            <a:pPr algn="just" defTabSz="457200">
              <a:lnSpc>
                <a:spcPct val="115000"/>
              </a:lnSpc>
            </a:pPr>
            <a:r>
              <a:rPr lang="es-AR" sz="2000" b="1" dirty="0"/>
              <a:t>3. Promover la orientación y seguimiento por parte del ISFD y los docentes </a:t>
            </a:r>
            <a:r>
              <a:rPr lang="es-AR" sz="2000" b="1" dirty="0" err="1"/>
              <a:t>co</a:t>
            </a:r>
            <a:r>
              <a:rPr lang="es-AR" sz="2000" b="1" dirty="0"/>
              <a:t>-formadores de los documentos pedagógicos producidos por los estudiantes de formación docente. </a:t>
            </a:r>
            <a:endParaRPr lang="es-AR" sz="2000" dirty="0"/>
          </a:p>
          <a:p>
            <a:pPr algn="just" defTabSz="457200">
              <a:lnSpc>
                <a:spcPct val="115000"/>
              </a:lnSpc>
            </a:pPr>
            <a:endParaRPr lang="es-AR" sz="2000" b="1" dirty="0">
              <a:solidFill>
                <a:schemeClr val="accent3">
                  <a:lumMod val="75000"/>
                </a:schemeClr>
              </a:solidFill>
              <a:latin typeface="Century Gothic" panose="020B0502020202020204" pitchFamily="34" charset="0"/>
            </a:endParaRPr>
          </a:p>
        </p:txBody>
      </p:sp>
    </p:spTree>
    <p:extLst>
      <p:ext uri="{BB962C8B-B14F-4D97-AF65-F5344CB8AC3E}">
        <p14:creationId xmlns:p14="http://schemas.microsoft.com/office/powerpoint/2010/main" val="866135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Llamada ovalada"/>
          <p:cNvSpPr/>
          <p:nvPr/>
        </p:nvSpPr>
        <p:spPr>
          <a:xfrm>
            <a:off x="1080957" y="1988840"/>
            <a:ext cx="7776864" cy="3600400"/>
          </a:xfrm>
          <a:prstGeom prst="wedgeEllipseCallout">
            <a:avLst/>
          </a:prstGeo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rtlCol="0" anchor="ctr"/>
          <a:lstStyle/>
          <a:p>
            <a:pPr algn="ctr"/>
            <a:endParaRPr lang="es-AR"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1 Título"/>
          <p:cNvSpPr>
            <a:spLocks noGrp="1"/>
          </p:cNvSpPr>
          <p:nvPr>
            <p:ph type="ctrTitle"/>
          </p:nvPr>
        </p:nvSpPr>
        <p:spPr>
          <a:xfrm>
            <a:off x="1403648" y="836712"/>
            <a:ext cx="7406640" cy="764846"/>
          </a:xfrm>
        </p:spPr>
        <p:txBody>
          <a:bodyPr>
            <a:noAutofit/>
          </a:bodyPr>
          <a:lstStyle/>
          <a:p>
            <a:r>
              <a:rPr lang="es-ES" sz="2400" dirty="0" smtClean="0"/>
              <a:t>A continuación presentamos los 2 objetivos con sus ejes de trabajos y líneas de acciones sugeridas</a:t>
            </a:r>
            <a:endParaRPr lang="es-AR" sz="2400" dirty="0"/>
          </a:p>
        </p:txBody>
      </p:sp>
      <p:sp>
        <p:nvSpPr>
          <p:cNvPr id="3" name="2 Subtítulo"/>
          <p:cNvSpPr>
            <a:spLocks noGrp="1"/>
          </p:cNvSpPr>
          <p:nvPr>
            <p:ph type="subTitle" idx="1"/>
          </p:nvPr>
        </p:nvSpPr>
        <p:spPr>
          <a:xfrm>
            <a:off x="1458176" y="2912740"/>
            <a:ext cx="7406640" cy="17526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defTabSz="457200">
              <a:lnSpc>
                <a:spcPct val="115000"/>
              </a:lnSpc>
            </a:pPr>
            <a:r>
              <a:rPr lang="es-AR" sz="2200" b="1" dirty="0">
                <a:solidFill>
                  <a:schemeClr val="tx1"/>
                </a:solidFill>
              </a:rPr>
              <a:t>Objetivo1: Profundizar la relación entre la formación inicial y las características, desafíos y problemas que presenta la práctica docente. </a:t>
            </a:r>
            <a:br>
              <a:rPr lang="es-AR" sz="2200" b="1" dirty="0">
                <a:solidFill>
                  <a:schemeClr val="tx1"/>
                </a:solidFill>
              </a:rPr>
            </a:br>
            <a:endParaRPr lang="es-AR" sz="2200" b="1" dirty="0">
              <a:solidFill>
                <a:schemeClr val="tx1"/>
              </a:solidFill>
            </a:endParaRPr>
          </a:p>
          <a:p>
            <a:endParaRPr lang="es-AR" b="1" dirty="0">
              <a:ln/>
              <a:solidFill>
                <a:schemeClr val="accent3"/>
              </a:solidFill>
            </a:endParaRPr>
          </a:p>
        </p:txBody>
      </p:sp>
    </p:spTree>
    <p:extLst>
      <p:ext uri="{BB962C8B-B14F-4D97-AF65-F5344CB8AC3E}">
        <p14:creationId xmlns:p14="http://schemas.microsoft.com/office/powerpoint/2010/main" val="3990420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texto 4"/>
          <p:cNvSpPr txBox="1">
            <a:spLocks noGrp="1"/>
          </p:cNvSpPr>
          <p:nvPr>
            <p:ph type="title"/>
          </p:nvPr>
        </p:nvSpPr>
        <p:spPr>
          <a:xfrm>
            <a:off x="1115616" y="290364"/>
            <a:ext cx="7818072" cy="1143000"/>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r>
              <a:rPr lang="es-AR" sz="2200" b="1" dirty="0"/>
              <a:t>4. Implementar talleres de lectura y escritura de experiencias pedagógicas entre las escuelas asociadas y los institutos:</a:t>
            </a:r>
            <a:endParaRPr lang="es-AR" sz="2200" b="1" dirty="0" smtClean="0"/>
          </a:p>
        </p:txBody>
      </p:sp>
      <p:sp>
        <p:nvSpPr>
          <p:cNvPr id="8" name="Marcador de contenido 7"/>
          <p:cNvSpPr>
            <a:spLocks noGrp="1"/>
          </p:cNvSpPr>
          <p:nvPr>
            <p:ph idx="1"/>
          </p:nvPr>
        </p:nvSpPr>
        <p:spPr>
          <a:xfrm>
            <a:off x="1275612" y="1628800"/>
            <a:ext cx="7498080" cy="4896544"/>
          </a:xfrm>
        </p:spPr>
        <p:txBody>
          <a:bodyPr>
            <a:normAutofit/>
          </a:bodyPr>
          <a:lstStyle/>
          <a:p>
            <a:pPr marL="82296" indent="0">
              <a:buNone/>
            </a:pPr>
            <a:endParaRPr lang="es-AR" dirty="0" smtClean="0"/>
          </a:p>
          <a:p>
            <a:pPr marL="82296" indent="0">
              <a:lnSpc>
                <a:spcPct val="120000"/>
              </a:lnSpc>
              <a:buNone/>
            </a:pPr>
            <a:r>
              <a:rPr lang="es-AR" sz="2200" b="1" dirty="0">
                <a:solidFill>
                  <a:schemeClr val="tx2">
                    <a:lumMod val="75000"/>
                  </a:schemeClr>
                </a:solidFill>
              </a:rPr>
              <a:t>Actividades sugeridas: </a:t>
            </a:r>
            <a:endParaRPr lang="es-AR" sz="2200" b="1" dirty="0" smtClean="0">
              <a:solidFill>
                <a:schemeClr val="tx2">
                  <a:lumMod val="75000"/>
                </a:schemeClr>
              </a:solidFill>
            </a:endParaRPr>
          </a:p>
          <a:p>
            <a:pPr marL="82296" indent="0">
              <a:lnSpc>
                <a:spcPct val="120000"/>
              </a:lnSpc>
              <a:buNone/>
            </a:pPr>
            <a:endParaRPr lang="es-AR" sz="2600" b="1" dirty="0">
              <a:solidFill>
                <a:schemeClr val="tx2">
                  <a:lumMod val="75000"/>
                </a:schemeClr>
              </a:solidFill>
            </a:endParaRPr>
          </a:p>
          <a:p>
            <a:pPr marL="82296" indent="0">
              <a:buNone/>
            </a:pPr>
            <a:r>
              <a:rPr lang="es-AR" sz="2200" b="1" dirty="0">
                <a:solidFill>
                  <a:schemeClr val="tx2">
                    <a:satMod val="130000"/>
                  </a:schemeClr>
                </a:solidFill>
                <a:effectLst>
                  <a:outerShdw blurRad="38100" dist="38100" dir="2700000" algn="tl">
                    <a:srgbClr val="000000">
                      <a:alpha val="43137"/>
                    </a:srgbClr>
                  </a:outerShdw>
                </a:effectLst>
                <a:ea typeface="+mj-ea"/>
                <a:cs typeface="+mj-cs"/>
              </a:rPr>
              <a:t>A . Dispositivos de relatos de prácticas:</a:t>
            </a:r>
            <a:r>
              <a:rPr lang="es-AR" sz="2200" dirty="0">
                <a:effectLst>
                  <a:outerShdw blurRad="38100" dist="38100" dir="2700000" algn="tl">
                    <a:srgbClr val="000000">
                      <a:alpha val="43137"/>
                    </a:srgbClr>
                  </a:outerShdw>
                </a:effectLst>
              </a:rPr>
              <a:t> </a:t>
            </a:r>
            <a:endParaRPr lang="es-AR" sz="2200" dirty="0" smtClean="0">
              <a:effectLst>
                <a:outerShdw blurRad="38100" dist="38100" dir="2700000" algn="tl">
                  <a:srgbClr val="000000">
                    <a:alpha val="43137"/>
                  </a:srgbClr>
                </a:outerShdw>
              </a:effectLst>
            </a:endParaRPr>
          </a:p>
          <a:p>
            <a:r>
              <a:rPr lang="es-AR" sz="2200" dirty="0" smtClean="0"/>
              <a:t>Se </a:t>
            </a:r>
            <a:r>
              <a:rPr lang="es-AR" sz="2200" dirty="0"/>
              <a:t>trata de abordar, en formas diferentes, la exposición de las prácticas para su apropiación formativa. </a:t>
            </a:r>
          </a:p>
          <a:p>
            <a:r>
              <a:rPr lang="es-AR" sz="2200" b="1" dirty="0" smtClean="0"/>
              <a:t>Participantes</a:t>
            </a:r>
            <a:r>
              <a:rPr lang="es-AR" sz="2200" b="1" dirty="0"/>
              <a:t>:</a:t>
            </a:r>
            <a:r>
              <a:rPr lang="es-AR" sz="2200" dirty="0"/>
              <a:t> docentes y estudiantes de prácticas </a:t>
            </a:r>
          </a:p>
          <a:p>
            <a:r>
              <a:rPr lang="es-AR" sz="2200" b="1" dirty="0"/>
              <a:t>Objetivo:</a:t>
            </a:r>
            <a:r>
              <a:rPr lang="es-AR" sz="2200" dirty="0"/>
              <a:t> abordar diversos formatos de registro para el análisis de las prácticas aportando al valor formativo del registro. 	</a:t>
            </a:r>
          </a:p>
          <a:p>
            <a:endParaRPr lang="es-AR" sz="2200" dirty="0"/>
          </a:p>
        </p:txBody>
      </p:sp>
      <p:sp>
        <p:nvSpPr>
          <p:cNvPr id="11" name="Rectángulo redondeado 10"/>
          <p:cNvSpPr/>
          <p:nvPr/>
        </p:nvSpPr>
        <p:spPr>
          <a:xfrm>
            <a:off x="1403648" y="2924944"/>
            <a:ext cx="7370044" cy="3384376"/>
          </a:xfrm>
          <a:prstGeom prst="roundRect">
            <a:avLst/>
          </a:prstGeom>
          <a:noFill/>
          <a:ln w="1905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37230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836" y="630883"/>
            <a:ext cx="9144000" cy="1143000"/>
          </a:xfrm>
        </p:spPr>
        <p:txBody>
          <a:bodyPr>
            <a:normAutofit fontScale="90000"/>
          </a:bodyPr>
          <a:lstStyle/>
          <a:p>
            <a:pPr algn="l"/>
            <a:r>
              <a:rPr lang="es-AR" sz="2200" dirty="0" smtClean="0"/>
              <a:t/>
            </a:r>
            <a:br>
              <a:rPr lang="es-AR" sz="2200" dirty="0" smtClean="0"/>
            </a:br>
            <a:r>
              <a:rPr lang="es-AR" sz="2200" dirty="0"/>
              <a:t/>
            </a:r>
            <a:br>
              <a:rPr lang="es-AR" sz="2200" dirty="0"/>
            </a:br>
            <a:r>
              <a:rPr lang="es-AR" sz="2200" dirty="0" smtClean="0"/>
              <a:t/>
            </a:r>
            <a:br>
              <a:rPr lang="es-AR" sz="2200" dirty="0" smtClean="0"/>
            </a:br>
            <a:r>
              <a:rPr lang="es-AR" sz="2200" dirty="0" smtClean="0"/>
              <a:t/>
            </a:r>
            <a:br>
              <a:rPr lang="es-AR" sz="2200" dirty="0" smtClean="0"/>
            </a:br>
            <a:r>
              <a:rPr lang="es-AR" sz="2200" dirty="0" smtClean="0"/>
              <a:t/>
            </a:r>
            <a:br>
              <a:rPr lang="es-AR" sz="2200" dirty="0" smtClean="0"/>
            </a:br>
            <a:r>
              <a:rPr lang="es-AR" sz="2600" dirty="0" smtClean="0">
                <a:effectLst/>
              </a:rPr>
              <a:t>Líneas </a:t>
            </a:r>
            <a:r>
              <a:rPr lang="es-AR" sz="2600" dirty="0">
                <a:effectLst/>
              </a:rPr>
              <a:t>de acción y actividades sugeridas</a:t>
            </a:r>
            <a:br>
              <a:rPr lang="es-AR" sz="2600" dirty="0">
                <a:effectLst/>
              </a:rPr>
            </a:br>
            <a:r>
              <a:rPr lang="es-AR" sz="2200" dirty="0"/>
              <a:t/>
            </a:r>
            <a:br>
              <a:rPr lang="es-AR" sz="2200" dirty="0"/>
            </a:br>
            <a:endParaRPr lang="es-AR" sz="2200" dirty="0"/>
          </a:p>
        </p:txBody>
      </p:sp>
      <p:sp>
        <p:nvSpPr>
          <p:cNvPr id="5" name="Marcador de texto 4"/>
          <p:cNvSpPr>
            <a:spLocks noGrp="1"/>
          </p:cNvSpPr>
          <p:nvPr>
            <p:ph type="body" idx="1"/>
          </p:nvPr>
        </p:nvSpPr>
        <p:spPr>
          <a:xfrm>
            <a:off x="89496" y="2138486"/>
            <a:ext cx="4300220" cy="93610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s-AR" sz="2000" b="1" dirty="0" smtClean="0"/>
              <a:t>A</a:t>
            </a:r>
            <a:r>
              <a:rPr lang="es-AR" sz="2000" b="1" dirty="0"/>
              <a:t>. Producción de material audiovisual</a:t>
            </a:r>
          </a:p>
        </p:txBody>
      </p:sp>
      <p:sp>
        <p:nvSpPr>
          <p:cNvPr id="7" name="Marcador de texto 6"/>
          <p:cNvSpPr>
            <a:spLocks noGrp="1"/>
          </p:cNvSpPr>
          <p:nvPr>
            <p:ph type="body" sz="half" idx="3"/>
          </p:nvPr>
        </p:nvSpPr>
        <p:spPr>
          <a:xfrm>
            <a:off x="4471688" y="2138487"/>
            <a:ext cx="4422452" cy="858466"/>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s-AR" sz="2000" b="1" dirty="0" smtClean="0"/>
              <a:t>B- La escritura en la propia práctica (de los estudiantes) </a:t>
            </a:r>
            <a:endParaRPr lang="es-AR" sz="2000" b="1" dirty="0"/>
          </a:p>
        </p:txBody>
      </p:sp>
      <p:sp>
        <p:nvSpPr>
          <p:cNvPr id="6" name="Marcador de contenido 5"/>
          <p:cNvSpPr>
            <a:spLocks noGrp="1"/>
          </p:cNvSpPr>
          <p:nvPr>
            <p:ph sz="quarter" idx="2"/>
          </p:nvPr>
        </p:nvSpPr>
        <p:spPr>
          <a:xfrm>
            <a:off x="89496" y="3074590"/>
            <a:ext cx="4328472" cy="3666779"/>
          </a:xfrm>
          <a:blipFill>
            <a:blip r:embed="rId3"/>
            <a:tile tx="0" ty="0" sx="100000" sy="100000" flip="none" algn="tl"/>
          </a:blipFill>
          <a:effectLst>
            <a:outerShdw blurRad="50800" dist="38100" dir="2700000" algn="tl" rotWithShape="0">
              <a:prstClr val="black">
                <a:alpha val="40000"/>
              </a:prstClr>
            </a:outerShdw>
          </a:effectLst>
        </p:spPr>
        <p:txBody>
          <a:bodyPr>
            <a:noAutofit/>
          </a:bodyPr>
          <a:lstStyle/>
          <a:p>
            <a:pPr marL="118872" indent="0" algn="just">
              <a:buNone/>
            </a:pPr>
            <a:r>
              <a:rPr lang="es-AR" sz="2000" dirty="0"/>
              <a:t>L</a:t>
            </a:r>
            <a:r>
              <a:rPr lang="es-AR" sz="2000" dirty="0" smtClean="0"/>
              <a:t>as </a:t>
            </a:r>
            <a:r>
              <a:rPr lang="es-AR" sz="2000" dirty="0"/>
              <a:t>escuelas asociadas pueden proponerles a los maestros/profesores dispositivos de recuperación de prácticas y trabajar luego sobre esos relatos/experiencias con los estudiantes con propuestas de retroalimentación. </a:t>
            </a:r>
            <a:endParaRPr lang="es-AR" sz="2000" dirty="0" smtClean="0"/>
          </a:p>
          <a:p>
            <a:pPr marL="118872" indent="0">
              <a:buNone/>
            </a:pPr>
            <a:r>
              <a:rPr lang="es-AR" sz="2000" dirty="0"/>
              <a:t>Participantes: docentes de prácticas y docentes </a:t>
            </a:r>
            <a:r>
              <a:rPr lang="es-AR" sz="2000" dirty="0" err="1"/>
              <a:t>co</a:t>
            </a:r>
            <a:r>
              <a:rPr lang="es-AR" sz="2000" dirty="0"/>
              <a:t>-formadores (diseño) y estudiantes (desarrollo). </a:t>
            </a:r>
          </a:p>
          <a:p>
            <a:pPr algn="just"/>
            <a:endParaRPr lang="es-AR" sz="2000" dirty="0"/>
          </a:p>
        </p:txBody>
      </p:sp>
      <p:sp>
        <p:nvSpPr>
          <p:cNvPr id="8" name="Marcador de contenido 7"/>
          <p:cNvSpPr>
            <a:spLocks noGrp="1"/>
          </p:cNvSpPr>
          <p:nvPr>
            <p:ph sz="quarter" idx="4"/>
          </p:nvPr>
        </p:nvSpPr>
        <p:spPr>
          <a:xfrm>
            <a:off x="4503364" y="3074591"/>
            <a:ext cx="4390776" cy="3666778"/>
          </a:xfrm>
          <a:blipFill>
            <a:blip r:embed="rId3"/>
            <a:tile tx="0" ty="0" sx="100000" sy="100000" flip="none" algn="tl"/>
          </a:blipFill>
          <a:effectLst>
            <a:outerShdw blurRad="50800" dist="38100" dir="2700000" algn="tl" rotWithShape="0">
              <a:prstClr val="black">
                <a:alpha val="40000"/>
              </a:prstClr>
            </a:outerShdw>
          </a:effectLst>
        </p:spPr>
        <p:txBody>
          <a:bodyPr>
            <a:normAutofit fontScale="85000" lnSpcReduction="10000"/>
          </a:bodyPr>
          <a:lstStyle/>
          <a:p>
            <a:pPr marL="118872" indent="0" algn="just">
              <a:buNone/>
            </a:pPr>
            <a:r>
              <a:rPr lang="es-AR" dirty="0" smtClean="0"/>
              <a:t>La </a:t>
            </a:r>
            <a:r>
              <a:rPr lang="es-AR" dirty="0"/>
              <a:t>experiencia realizada en distintos momentos de su trayectoria formativa podrá ser escrita y comunicada a través de relatos en los que las </a:t>
            </a:r>
            <a:r>
              <a:rPr lang="es-AR" dirty="0" smtClean="0"/>
              <a:t>ideas.</a:t>
            </a:r>
          </a:p>
          <a:p>
            <a:pPr marL="118872" indent="0" algn="just">
              <a:buNone/>
            </a:pPr>
            <a:r>
              <a:rPr lang="es-AR" b="1" dirty="0"/>
              <a:t>Líneas de acción y actividades sugeridas </a:t>
            </a:r>
            <a:endParaRPr lang="es-AR" dirty="0"/>
          </a:p>
          <a:p>
            <a:pPr algn="just"/>
            <a:r>
              <a:rPr lang="es-AR" dirty="0"/>
              <a:t>❖ Explorar los diferentes géneros y lenguajes en los tres campos de la formación </a:t>
            </a:r>
          </a:p>
          <a:p>
            <a:pPr algn="just"/>
            <a:r>
              <a:rPr lang="es-AR" dirty="0"/>
              <a:t>❖ Narración de la práctica a partir de la experiencia de los estudiantes. </a:t>
            </a:r>
          </a:p>
          <a:p>
            <a:pPr algn="just"/>
            <a:endParaRPr lang="es-AR" dirty="0"/>
          </a:p>
          <a:p>
            <a:pPr marL="118872" indent="0">
              <a:buNone/>
            </a:pPr>
            <a:endParaRPr lang="es-AR" dirty="0"/>
          </a:p>
          <a:p>
            <a:pPr marL="118872" indent="0">
              <a:buNone/>
            </a:pPr>
            <a:endParaRPr lang="es-AR" dirty="0"/>
          </a:p>
        </p:txBody>
      </p:sp>
      <p:sp>
        <p:nvSpPr>
          <p:cNvPr id="9" name="Marcador de texto 4"/>
          <p:cNvSpPr txBox="1">
            <a:spLocks/>
          </p:cNvSpPr>
          <p:nvPr/>
        </p:nvSpPr>
        <p:spPr>
          <a:xfrm>
            <a:off x="117748" y="116633"/>
            <a:ext cx="8776392" cy="1008111"/>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endParaRPr lang="es-AR" sz="2000" b="1" dirty="0" smtClean="0"/>
          </a:p>
          <a:p>
            <a:pPr algn="just" defTabSz="457200">
              <a:lnSpc>
                <a:spcPct val="115000"/>
              </a:lnSpc>
            </a:pPr>
            <a:r>
              <a:rPr lang="es-AR" sz="2000" b="1" dirty="0"/>
              <a:t>5. Recuperar contenidos del campo de la práctica y de las didácticas:</a:t>
            </a:r>
            <a:endParaRPr lang="es-AR" sz="2000" b="1" dirty="0">
              <a:solidFill>
                <a:schemeClr val="accent3">
                  <a:lumMod val="75000"/>
                </a:schemeClr>
              </a:solidFill>
              <a:latin typeface="Century Gothic" panose="020B0502020202020204" pitchFamily="34" charset="0"/>
            </a:endParaRPr>
          </a:p>
        </p:txBody>
      </p:sp>
    </p:spTree>
    <p:extLst>
      <p:ext uri="{BB962C8B-B14F-4D97-AF65-F5344CB8AC3E}">
        <p14:creationId xmlns:p14="http://schemas.microsoft.com/office/powerpoint/2010/main" val="1518971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971600" y="0"/>
            <a:ext cx="8172400" cy="922114"/>
          </a:xfrm>
        </p:spPr>
        <p:txBody>
          <a:bodyPr>
            <a:normAutofit fontScale="90000"/>
          </a:bodyPr>
          <a:lstStyle/>
          <a:p>
            <a:r>
              <a:rPr lang="es-AR" sz="4400" dirty="0" smtClean="0"/>
              <a:t/>
            </a:r>
            <a:br>
              <a:rPr lang="es-AR" sz="4400" dirty="0" smtClean="0"/>
            </a:br>
            <a:r>
              <a:rPr lang="es-AR" sz="4400" b="1" dirty="0"/>
              <a:t/>
            </a:r>
            <a:br>
              <a:rPr lang="es-AR" sz="4400" b="1" dirty="0"/>
            </a:br>
            <a:r>
              <a:rPr lang="es-AR" sz="2700" b="1" dirty="0" smtClean="0"/>
              <a:t>B- La </a:t>
            </a:r>
            <a:r>
              <a:rPr lang="es-AR" sz="2700" b="1" dirty="0"/>
              <a:t>escritura en la propia práctica (de los </a:t>
            </a:r>
            <a:r>
              <a:rPr lang="es-AR" sz="2700" b="1" dirty="0" smtClean="0"/>
              <a:t>estudiantes)</a:t>
            </a:r>
            <a:r>
              <a:rPr lang="es-AR" sz="2700" dirty="0"/>
              <a:t/>
            </a:r>
            <a:br>
              <a:rPr lang="es-AR" sz="2700" dirty="0"/>
            </a:br>
            <a:r>
              <a:rPr lang="es-AR" sz="2700" dirty="0" smtClean="0"/>
              <a:t/>
            </a:r>
            <a:br>
              <a:rPr lang="es-AR" sz="2700" dirty="0" smtClean="0"/>
            </a:br>
            <a:r>
              <a:rPr lang="es-AR" sz="2400" dirty="0" smtClean="0"/>
              <a:t>Actividades </a:t>
            </a:r>
            <a:r>
              <a:rPr lang="es-AR" sz="2400" dirty="0"/>
              <a:t>sugeridas: </a:t>
            </a:r>
            <a:r>
              <a:rPr lang="es-AR" sz="4400" dirty="0"/>
              <a:t/>
            </a:r>
            <a:br>
              <a:rPr lang="es-AR" sz="4400" dirty="0"/>
            </a:br>
            <a:endParaRPr lang="es-AR" dirty="0"/>
          </a:p>
        </p:txBody>
      </p:sp>
      <p:graphicFrame>
        <p:nvGraphicFramePr>
          <p:cNvPr id="11" name="Marcador de contenido 10"/>
          <p:cNvGraphicFramePr>
            <a:graphicFrameLocks noGrp="1"/>
          </p:cNvGraphicFramePr>
          <p:nvPr>
            <p:ph idx="1"/>
            <p:extLst>
              <p:ext uri="{D42A27DB-BD31-4B8C-83A1-F6EECF244321}">
                <p14:modId xmlns:p14="http://schemas.microsoft.com/office/powerpoint/2010/main" val="2881632735"/>
              </p:ext>
            </p:extLst>
          </p:nvPr>
        </p:nvGraphicFramePr>
        <p:xfrm>
          <a:off x="1043608" y="1556792"/>
          <a:ext cx="799288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495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1282750"/>
            <a:ext cx="7498080" cy="634082"/>
          </a:xfrm>
        </p:spPr>
        <p:txBody>
          <a:bodyPr>
            <a:normAutofit/>
          </a:bodyPr>
          <a:lstStyle/>
          <a:p>
            <a:r>
              <a:rPr lang="es-AR" sz="2200" b="1" dirty="0"/>
              <a:t>Fundamentos y enfoque</a:t>
            </a:r>
            <a:endParaRPr lang="es-AR" sz="2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32200502"/>
              </p:ext>
            </p:extLst>
          </p:nvPr>
        </p:nvGraphicFramePr>
        <p:xfrm>
          <a:off x="1187624" y="1916832"/>
          <a:ext cx="7704856" cy="5014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7"/>
          <p:cNvSpPr txBox="1">
            <a:spLocks/>
          </p:cNvSpPr>
          <p:nvPr/>
        </p:nvSpPr>
        <p:spPr>
          <a:xfrm>
            <a:off x="1025860" y="165696"/>
            <a:ext cx="8100392" cy="951123"/>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27432">
              <a:spcBef>
                <a:spcPts val="600"/>
              </a:spcBef>
              <a:buClr>
                <a:schemeClr val="accent1"/>
              </a:buClr>
              <a:buSzPct val="80000"/>
            </a:pPr>
            <a:endParaRPr lang="es-AR" sz="2200" b="1" dirty="0">
              <a:solidFill>
                <a:schemeClr val="tx2">
                  <a:shade val="30000"/>
                  <a:satMod val="150000"/>
                </a:schemeClr>
              </a:solidFill>
              <a:effectLst/>
              <a:latin typeface="+mn-lt"/>
              <a:ea typeface="+mn-ea"/>
              <a:cs typeface="+mn-cs"/>
            </a:endParaRPr>
          </a:p>
        </p:txBody>
      </p:sp>
      <p:sp>
        <p:nvSpPr>
          <p:cNvPr id="6" name="Marcador de texto 5"/>
          <p:cNvSpPr txBox="1">
            <a:spLocks/>
          </p:cNvSpPr>
          <p:nvPr/>
        </p:nvSpPr>
        <p:spPr>
          <a:xfrm>
            <a:off x="899592" y="1288009"/>
            <a:ext cx="8352928" cy="88361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endParaRPr lang="es-AR" dirty="0"/>
          </a:p>
        </p:txBody>
      </p:sp>
      <p:sp>
        <p:nvSpPr>
          <p:cNvPr id="7" name="Marcador de texto 4"/>
          <p:cNvSpPr txBox="1">
            <a:spLocks/>
          </p:cNvSpPr>
          <p:nvPr/>
        </p:nvSpPr>
        <p:spPr>
          <a:xfrm>
            <a:off x="1218952" y="176784"/>
            <a:ext cx="7146540"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a:r>
              <a:rPr lang="es-AR" sz="2000" b="1" dirty="0" smtClean="0">
                <a:solidFill>
                  <a:srgbClr val="C00000"/>
                </a:solidFill>
              </a:rPr>
              <a:t>Eje de trabajo III: </a:t>
            </a:r>
            <a:r>
              <a:rPr lang="es-AR" sz="2000" b="1" dirty="0">
                <a:solidFill>
                  <a:srgbClr val="C00000"/>
                </a:solidFill>
              </a:rPr>
              <a:t>Experiencias Literarias </a:t>
            </a:r>
          </a:p>
        </p:txBody>
      </p:sp>
    </p:spTree>
    <p:extLst>
      <p:ext uri="{BB962C8B-B14F-4D97-AF65-F5344CB8AC3E}">
        <p14:creationId xmlns:p14="http://schemas.microsoft.com/office/powerpoint/2010/main" val="12431887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32048"/>
            <a:ext cx="7498080" cy="804664"/>
          </a:xfrm>
        </p:spPr>
        <p:txBody>
          <a:bodyPr>
            <a:noAutofit/>
          </a:bodyPr>
          <a:lstStyle/>
          <a:p>
            <a:r>
              <a:rPr lang="es-AR" sz="2200" b="1" dirty="0"/>
              <a:t>Línea de acción y actividades sugeridas </a:t>
            </a:r>
            <a:r>
              <a:rPr lang="es-AR" sz="2200" dirty="0"/>
              <a:t/>
            </a:r>
            <a:br>
              <a:rPr lang="es-AR" sz="2200" dirty="0"/>
            </a:br>
            <a:endParaRPr lang="es-AR" sz="2200" dirty="0"/>
          </a:p>
        </p:txBody>
      </p:sp>
      <p:graphicFrame>
        <p:nvGraphicFramePr>
          <p:cNvPr id="8" name="Marcador de contenido 10"/>
          <p:cNvGraphicFramePr>
            <a:graphicFrameLocks/>
          </p:cNvGraphicFramePr>
          <p:nvPr>
            <p:extLst>
              <p:ext uri="{D42A27DB-BD31-4B8C-83A1-F6EECF244321}">
                <p14:modId xmlns:p14="http://schemas.microsoft.com/office/powerpoint/2010/main" val="1476305595"/>
              </p:ext>
            </p:extLst>
          </p:nvPr>
        </p:nvGraphicFramePr>
        <p:xfrm>
          <a:off x="1007604" y="1564343"/>
          <a:ext cx="7992888" cy="5393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ángulo 8"/>
          <p:cNvSpPr/>
          <p:nvPr/>
        </p:nvSpPr>
        <p:spPr>
          <a:xfrm>
            <a:off x="1007604" y="548680"/>
            <a:ext cx="8136396" cy="1015663"/>
          </a:xfrm>
          <a:prstGeom prst="rect">
            <a:avLst/>
          </a:prstGeom>
        </p:spPr>
        <p:txBody>
          <a:bodyPr wrap="square">
            <a:spAutoFit/>
          </a:bodyPr>
          <a:lstStyle/>
          <a:p>
            <a:r>
              <a:rPr lang="es-AR" sz="2000" b="1" dirty="0"/>
              <a:t>Promoción de la experiencia literaria y re funcionalización de la biblioteca, sus estrategias de acción y la articulación con las cátedras de las distintas carreras</a:t>
            </a:r>
            <a:r>
              <a:rPr lang="es-AR" sz="2000" b="1" dirty="0">
                <a:solidFill>
                  <a:schemeClr val="tx2">
                    <a:lumMod val="60000"/>
                    <a:lumOff val="40000"/>
                  </a:schemeClr>
                </a:solidFill>
              </a:rPr>
              <a:t>. </a:t>
            </a:r>
            <a:endParaRPr lang="es-AR" sz="2000" dirty="0">
              <a:solidFill>
                <a:schemeClr val="tx2">
                  <a:lumMod val="60000"/>
                  <a:lumOff val="40000"/>
                </a:schemeClr>
              </a:solidFill>
            </a:endParaRPr>
          </a:p>
        </p:txBody>
      </p:sp>
    </p:spTree>
    <p:extLst>
      <p:ext uri="{BB962C8B-B14F-4D97-AF65-F5344CB8AC3E}">
        <p14:creationId xmlns:p14="http://schemas.microsoft.com/office/powerpoint/2010/main" val="40033737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332656"/>
            <a:ext cx="8172400" cy="778416"/>
          </a:xfrm>
        </p:spPr>
        <p:txBody>
          <a:bodyPr>
            <a:normAutofit fontScale="90000"/>
          </a:bodyPr>
          <a:lstStyle/>
          <a:p>
            <a:r>
              <a:rPr lang="es-AR" sz="2000" b="1" dirty="0">
                <a:solidFill>
                  <a:schemeClr val="tx1"/>
                </a:solidFill>
                <a:effectLst/>
              </a:rPr>
              <a:t>Articular con otras instituciones de la comunidad (organismos de cultura, asociaciones civiles, entre otras) posibles acciones conjuntas, con la participación de alumnos y profesores del ISF</a:t>
            </a:r>
            <a:r>
              <a:rPr lang="es-AR" sz="2000" b="1" dirty="0">
                <a:solidFill>
                  <a:schemeClr val="tx1"/>
                </a:solidFill>
              </a:rPr>
              <a:t>D. </a:t>
            </a:r>
            <a:br>
              <a:rPr lang="es-AR" sz="2000" b="1" dirty="0">
                <a:solidFill>
                  <a:schemeClr val="tx1"/>
                </a:solidFill>
              </a:rPr>
            </a:br>
            <a:endParaRPr lang="es-AR" sz="2000" b="1" dirty="0">
              <a:solidFill>
                <a:schemeClr val="tx1"/>
              </a:solidFill>
            </a:endParaRPr>
          </a:p>
        </p:txBody>
      </p:sp>
      <p:grpSp>
        <p:nvGrpSpPr>
          <p:cNvPr id="6" name="Grupo 5"/>
          <p:cNvGrpSpPr/>
          <p:nvPr/>
        </p:nvGrpSpPr>
        <p:grpSpPr>
          <a:xfrm>
            <a:off x="1058020" y="1137376"/>
            <a:ext cx="7818072" cy="1162649"/>
            <a:chOff x="0" y="803880"/>
            <a:chExt cx="7818072" cy="1162649"/>
          </a:xfrm>
          <a:scene3d>
            <a:camera prst="orthographicFront"/>
            <a:lightRig rig="chilly" dir="t"/>
          </a:scene3d>
        </p:grpSpPr>
        <p:sp>
          <p:nvSpPr>
            <p:cNvPr id="7" name="Proceso alternativo 6"/>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grpSp>
        <p:nvGrpSpPr>
          <p:cNvPr id="9" name="Grupo 8"/>
          <p:cNvGrpSpPr/>
          <p:nvPr/>
        </p:nvGrpSpPr>
        <p:grpSpPr>
          <a:xfrm>
            <a:off x="1058020" y="2432596"/>
            <a:ext cx="7818072" cy="1162649"/>
            <a:chOff x="0" y="803880"/>
            <a:chExt cx="7818072" cy="1162649"/>
          </a:xfrm>
          <a:scene3d>
            <a:camera prst="orthographicFront"/>
            <a:lightRig rig="chilly" dir="t"/>
          </a:scene3d>
        </p:grpSpPr>
        <p:sp>
          <p:nvSpPr>
            <p:cNvPr id="10" name="Proceso alternativo 9"/>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grpSp>
        <p:nvGrpSpPr>
          <p:cNvPr id="12" name="Grupo 11"/>
          <p:cNvGrpSpPr/>
          <p:nvPr/>
        </p:nvGrpSpPr>
        <p:grpSpPr>
          <a:xfrm>
            <a:off x="1058020" y="3669796"/>
            <a:ext cx="7818072" cy="1162649"/>
            <a:chOff x="0" y="803880"/>
            <a:chExt cx="7818072" cy="1162649"/>
          </a:xfrm>
          <a:scene3d>
            <a:camera prst="orthographicFront"/>
            <a:lightRig rig="chilly" dir="t"/>
          </a:scene3d>
        </p:grpSpPr>
        <p:sp>
          <p:nvSpPr>
            <p:cNvPr id="13" name="Proceso alternativo 12"/>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grpSp>
        <p:nvGrpSpPr>
          <p:cNvPr id="18" name="Grupo 17"/>
          <p:cNvGrpSpPr/>
          <p:nvPr/>
        </p:nvGrpSpPr>
        <p:grpSpPr>
          <a:xfrm>
            <a:off x="1005789" y="4951441"/>
            <a:ext cx="7818072" cy="1527213"/>
            <a:chOff x="0" y="803880"/>
            <a:chExt cx="7818072" cy="1162649"/>
          </a:xfrm>
          <a:scene3d>
            <a:camera prst="orthographicFront"/>
            <a:lightRig rig="chilly" dir="t"/>
          </a:scene3d>
        </p:grpSpPr>
        <p:sp>
          <p:nvSpPr>
            <p:cNvPr id="19" name="Proceso alternativo 18"/>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sp>
        <p:nvSpPr>
          <p:cNvPr id="21" name="Rectángulo 20"/>
          <p:cNvSpPr/>
          <p:nvPr/>
        </p:nvSpPr>
        <p:spPr>
          <a:xfrm>
            <a:off x="1259632" y="1228519"/>
            <a:ext cx="7416824" cy="646331"/>
          </a:xfrm>
          <a:prstGeom prst="rect">
            <a:avLst/>
          </a:prstGeom>
        </p:spPr>
        <p:txBody>
          <a:bodyPr wrap="square">
            <a:spAutoFit/>
          </a:bodyPr>
          <a:lstStyle/>
          <a:p>
            <a:r>
              <a:rPr lang="es-AR" dirty="0"/>
              <a:t>❖ Vincular la Biblioteca del ISFD con el Plan Nacional de Lectura y jurisdiccional si lo hubiere. </a:t>
            </a:r>
          </a:p>
        </p:txBody>
      </p:sp>
      <p:sp>
        <p:nvSpPr>
          <p:cNvPr id="22" name="Rectángulo 21"/>
          <p:cNvSpPr/>
          <p:nvPr/>
        </p:nvSpPr>
        <p:spPr>
          <a:xfrm>
            <a:off x="1258644" y="2506915"/>
            <a:ext cx="7416824" cy="923330"/>
          </a:xfrm>
          <a:prstGeom prst="rect">
            <a:avLst/>
          </a:prstGeom>
        </p:spPr>
        <p:txBody>
          <a:bodyPr wrap="square">
            <a:spAutoFit/>
          </a:bodyPr>
          <a:lstStyle/>
          <a:p>
            <a:r>
              <a:rPr lang="es-AR" dirty="0"/>
              <a:t>❖ Armar la red de bibliotecas de la localidad para tener acceso a una mayor oferta de títulos para ofrecer a los usuarios que lo necesiten y organizar actividades de extensión en forma </a:t>
            </a:r>
            <a:r>
              <a:rPr lang="es-AR" dirty="0" smtClean="0"/>
              <a:t>conjunta</a:t>
            </a:r>
            <a:endParaRPr lang="es-AR" dirty="0"/>
          </a:p>
        </p:txBody>
      </p:sp>
      <p:sp>
        <p:nvSpPr>
          <p:cNvPr id="23" name="Rectángulo 22"/>
          <p:cNvSpPr/>
          <p:nvPr/>
        </p:nvSpPr>
        <p:spPr>
          <a:xfrm>
            <a:off x="1258644" y="3866785"/>
            <a:ext cx="7416824" cy="646331"/>
          </a:xfrm>
          <a:prstGeom prst="rect">
            <a:avLst/>
          </a:prstGeom>
        </p:spPr>
        <p:txBody>
          <a:bodyPr wrap="square">
            <a:spAutoFit/>
          </a:bodyPr>
          <a:lstStyle/>
          <a:p>
            <a:r>
              <a:rPr lang="es-AR" dirty="0"/>
              <a:t>❖ Construir acuerdos para la confección de una lista con, entre 50 y 100 </a:t>
            </a:r>
            <a:r>
              <a:rPr lang="es-AR" dirty="0" smtClean="0"/>
              <a:t>textos </a:t>
            </a:r>
            <a:r>
              <a:rPr lang="es-AR" dirty="0"/>
              <a:t>literarios, que son claves para leer como formación personal. </a:t>
            </a:r>
          </a:p>
        </p:txBody>
      </p:sp>
      <p:sp>
        <p:nvSpPr>
          <p:cNvPr id="24" name="Rectángulo 23"/>
          <p:cNvSpPr/>
          <p:nvPr/>
        </p:nvSpPr>
        <p:spPr>
          <a:xfrm>
            <a:off x="1164206" y="5114882"/>
            <a:ext cx="7787187" cy="1200329"/>
          </a:xfrm>
          <a:prstGeom prst="rect">
            <a:avLst/>
          </a:prstGeom>
        </p:spPr>
        <p:txBody>
          <a:bodyPr wrap="square">
            <a:spAutoFit/>
          </a:bodyPr>
          <a:lstStyle/>
          <a:p>
            <a:r>
              <a:rPr lang="es-AR" dirty="0"/>
              <a:t>❖ Formar grupos de reflexión y producción para incluir la lectura literaria en cátedras en las que no se incluye este tipo de textos para promover la creatividad y la incorporación de otros lenguajes. (Por ej. Narrativas fantásticas para los matemáticos, o biólogos; poesías para los geógrafos, etc.) </a:t>
            </a:r>
          </a:p>
        </p:txBody>
      </p:sp>
    </p:spTree>
    <p:extLst>
      <p:ext uri="{BB962C8B-B14F-4D97-AF65-F5344CB8AC3E}">
        <p14:creationId xmlns:p14="http://schemas.microsoft.com/office/powerpoint/2010/main" val="18433088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1087259" y="4014773"/>
            <a:ext cx="7818072" cy="1162649"/>
            <a:chOff x="-9782" y="814544"/>
            <a:chExt cx="7818072" cy="1162649"/>
          </a:xfrm>
          <a:scene3d>
            <a:camera prst="orthographicFront"/>
            <a:lightRig rig="chilly" dir="t"/>
          </a:scene3d>
        </p:grpSpPr>
        <p:sp>
          <p:nvSpPr>
            <p:cNvPr id="4" name="Proceso alternativo 3"/>
            <p:cNvSpPr/>
            <p:nvPr/>
          </p:nvSpPr>
          <p:spPr>
            <a:xfrm>
              <a:off x="-9782" y="814544"/>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5"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AR" sz="1700" kern="1200" dirty="0" smtClean="0"/>
                <a:t>.</a:t>
              </a:r>
              <a:endParaRPr lang="es-AR" sz="1700" kern="1200" dirty="0"/>
            </a:p>
          </p:txBody>
        </p:sp>
      </p:grpSp>
      <p:grpSp>
        <p:nvGrpSpPr>
          <p:cNvPr id="6" name="Grupo 5"/>
          <p:cNvGrpSpPr/>
          <p:nvPr/>
        </p:nvGrpSpPr>
        <p:grpSpPr>
          <a:xfrm>
            <a:off x="1068327" y="5235781"/>
            <a:ext cx="7818072" cy="1162649"/>
            <a:chOff x="0" y="803880"/>
            <a:chExt cx="7818072" cy="1162649"/>
          </a:xfrm>
          <a:scene3d>
            <a:camera prst="orthographicFront"/>
            <a:lightRig rig="chilly" dir="t"/>
          </a:scene3d>
        </p:grpSpPr>
        <p:sp>
          <p:nvSpPr>
            <p:cNvPr id="7" name="Proceso alternativo 6"/>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AR" sz="1700" kern="1200" dirty="0" smtClean="0"/>
                <a:t>.</a:t>
              </a:r>
              <a:endParaRPr lang="es-AR" sz="1700" kern="1200" dirty="0"/>
            </a:p>
          </p:txBody>
        </p:sp>
      </p:grpSp>
      <p:grpSp>
        <p:nvGrpSpPr>
          <p:cNvPr id="9" name="Grupo 8"/>
          <p:cNvGrpSpPr/>
          <p:nvPr/>
        </p:nvGrpSpPr>
        <p:grpSpPr>
          <a:xfrm>
            <a:off x="1102647" y="2795477"/>
            <a:ext cx="7818072" cy="1162649"/>
            <a:chOff x="0" y="803880"/>
            <a:chExt cx="7818072" cy="1162649"/>
          </a:xfrm>
          <a:scene3d>
            <a:camera prst="orthographicFront"/>
            <a:lightRig rig="chilly" dir="t"/>
          </a:scene3d>
        </p:grpSpPr>
        <p:sp>
          <p:nvSpPr>
            <p:cNvPr id="10" name="Proceso alternativo 9"/>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s-AR" sz="1700" kern="1200" dirty="0" smtClean="0"/>
                <a:t>.</a:t>
              </a:r>
              <a:endParaRPr lang="es-AR" sz="1700" kern="1200" dirty="0"/>
            </a:p>
          </p:txBody>
        </p:sp>
      </p:grpSp>
      <p:grpSp>
        <p:nvGrpSpPr>
          <p:cNvPr id="12" name="Grupo 11"/>
          <p:cNvGrpSpPr/>
          <p:nvPr/>
        </p:nvGrpSpPr>
        <p:grpSpPr>
          <a:xfrm>
            <a:off x="1106015" y="1576073"/>
            <a:ext cx="7818072" cy="1162649"/>
            <a:chOff x="0" y="803880"/>
            <a:chExt cx="7818072" cy="1162649"/>
          </a:xfrm>
          <a:scene3d>
            <a:camera prst="orthographicFront"/>
            <a:lightRig rig="chilly" dir="t"/>
          </a:scene3d>
        </p:grpSpPr>
        <p:sp>
          <p:nvSpPr>
            <p:cNvPr id="13" name="Proceso alternativo 12"/>
            <p:cNvSpPr/>
            <p:nvPr/>
          </p:nvSpPr>
          <p:spPr>
            <a:xfrm>
              <a:off x="0" y="803880"/>
              <a:ext cx="7818072" cy="1162649"/>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grpSp>
        <p:nvGrpSpPr>
          <p:cNvPr id="15" name="Grupo 14"/>
          <p:cNvGrpSpPr/>
          <p:nvPr/>
        </p:nvGrpSpPr>
        <p:grpSpPr>
          <a:xfrm>
            <a:off x="1127404" y="213661"/>
            <a:ext cx="7818072" cy="1327762"/>
            <a:chOff x="0" y="803880"/>
            <a:chExt cx="7818072" cy="1327762"/>
          </a:xfrm>
          <a:scene3d>
            <a:camera prst="orthographicFront"/>
            <a:lightRig rig="chilly" dir="t"/>
          </a:scene3d>
        </p:grpSpPr>
        <p:sp>
          <p:nvSpPr>
            <p:cNvPr id="16" name="Proceso alternativo 15"/>
            <p:cNvSpPr/>
            <p:nvPr/>
          </p:nvSpPr>
          <p:spPr>
            <a:xfrm>
              <a:off x="0" y="803880"/>
              <a:ext cx="7818072" cy="1327762"/>
            </a:xfrm>
            <a:prstGeom prst="flowChartAlternateProcess">
              <a:avLst/>
            </a:prstGeom>
            <a:sp3d prstMaterial="translucentPowder">
              <a:bevelT w="127000" h="25400" prst="softRound"/>
            </a:sp3d>
          </p:spPr>
          <p:style>
            <a:lnRef idx="0">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Proceso alternativo 4"/>
            <p:cNvSpPr/>
            <p:nvPr/>
          </p:nvSpPr>
          <p:spPr>
            <a:xfrm>
              <a:off x="56755" y="860635"/>
              <a:ext cx="7704562" cy="104913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AR" sz="1700" kern="1200" dirty="0"/>
            </a:p>
          </p:txBody>
        </p:sp>
      </p:grpSp>
      <p:sp>
        <p:nvSpPr>
          <p:cNvPr id="18" name="Rectángulo 17"/>
          <p:cNvSpPr/>
          <p:nvPr/>
        </p:nvSpPr>
        <p:spPr>
          <a:xfrm>
            <a:off x="1184159" y="293187"/>
            <a:ext cx="7721172" cy="1200329"/>
          </a:xfrm>
          <a:prstGeom prst="rect">
            <a:avLst/>
          </a:prstGeom>
        </p:spPr>
        <p:txBody>
          <a:bodyPr wrap="square">
            <a:spAutoFit/>
          </a:bodyPr>
          <a:lstStyle/>
          <a:p>
            <a:r>
              <a:rPr lang="es-AR" dirty="0"/>
              <a:t>❖ Encuentro con narradores y /o escritores de la zona para disfrutar de la narración, compartir su experiencia literaria, las lecturas que marcaron su formación como escritor o narrador y el proceso de creación de una obra o un texto. </a:t>
            </a:r>
          </a:p>
        </p:txBody>
      </p:sp>
      <p:sp>
        <p:nvSpPr>
          <p:cNvPr id="19" name="Rectángulo 18"/>
          <p:cNvSpPr/>
          <p:nvPr/>
        </p:nvSpPr>
        <p:spPr>
          <a:xfrm>
            <a:off x="1192151" y="1541423"/>
            <a:ext cx="7684999" cy="923330"/>
          </a:xfrm>
          <a:prstGeom prst="rect">
            <a:avLst/>
          </a:prstGeom>
        </p:spPr>
        <p:txBody>
          <a:bodyPr wrap="square">
            <a:spAutoFit/>
          </a:bodyPr>
          <a:lstStyle/>
          <a:p>
            <a:r>
              <a:rPr lang="es-AR" dirty="0"/>
              <a:t>❖ Preparación de talleres literarios (de lectura y escritura), jornadas, encuentros, maratones de lectura, suelta de libros y cafés literarios con la participación de los estudiantes de los ISFD, de los niveles para los que se forma y la comunidad. </a:t>
            </a:r>
          </a:p>
        </p:txBody>
      </p:sp>
      <p:sp>
        <p:nvSpPr>
          <p:cNvPr id="20" name="Rectángulo 19"/>
          <p:cNvSpPr/>
          <p:nvPr/>
        </p:nvSpPr>
        <p:spPr>
          <a:xfrm>
            <a:off x="1162800" y="2937917"/>
            <a:ext cx="7951849" cy="923330"/>
          </a:xfrm>
          <a:prstGeom prst="rect">
            <a:avLst/>
          </a:prstGeom>
        </p:spPr>
        <p:txBody>
          <a:bodyPr wrap="square">
            <a:spAutoFit/>
          </a:bodyPr>
          <a:lstStyle/>
          <a:p>
            <a:r>
              <a:rPr lang="es-AR" dirty="0"/>
              <a:t>❖ Visitas a Feria del libro, Biblioteca Nacional y otras bibliotecas (plantear las </a:t>
            </a:r>
            <a:endParaRPr lang="es-AR" dirty="0" smtClean="0"/>
          </a:p>
          <a:p>
            <a:r>
              <a:rPr lang="es-AR" dirty="0" smtClean="0"/>
              <a:t>visitas </a:t>
            </a:r>
            <a:r>
              <a:rPr lang="es-AR" dirty="0"/>
              <a:t>como parte de una experiencia literaria y pedagógica en la que se </a:t>
            </a:r>
            <a:r>
              <a:rPr lang="es-AR" dirty="0" smtClean="0"/>
              <a:t>articulen </a:t>
            </a:r>
            <a:r>
              <a:rPr lang="es-AR" dirty="0"/>
              <a:t>con los objetivos y contenidos desarrollados en los distintos espacios curriculares). </a:t>
            </a:r>
          </a:p>
        </p:txBody>
      </p:sp>
      <p:sp>
        <p:nvSpPr>
          <p:cNvPr id="21" name="Rectángulo 20"/>
          <p:cNvSpPr/>
          <p:nvPr/>
        </p:nvSpPr>
        <p:spPr>
          <a:xfrm>
            <a:off x="1209281" y="4256183"/>
            <a:ext cx="7532324" cy="646331"/>
          </a:xfrm>
          <a:prstGeom prst="rect">
            <a:avLst/>
          </a:prstGeom>
        </p:spPr>
        <p:txBody>
          <a:bodyPr wrap="square">
            <a:spAutoFit/>
          </a:bodyPr>
          <a:lstStyle/>
          <a:p>
            <a:r>
              <a:rPr lang="es-AR" dirty="0"/>
              <a:t>❖ Propiciar Ciclos de Conferencias con referentes literarios locales, que incluyan trabajos de producción, reflexión y debate. </a:t>
            </a:r>
          </a:p>
        </p:txBody>
      </p:sp>
      <p:sp>
        <p:nvSpPr>
          <p:cNvPr id="22" name="Rectángulo 21"/>
          <p:cNvSpPr/>
          <p:nvPr/>
        </p:nvSpPr>
        <p:spPr>
          <a:xfrm>
            <a:off x="1102646" y="5372448"/>
            <a:ext cx="7761317" cy="923330"/>
          </a:xfrm>
          <a:prstGeom prst="rect">
            <a:avLst/>
          </a:prstGeom>
        </p:spPr>
        <p:txBody>
          <a:bodyPr wrap="square">
            <a:spAutoFit/>
          </a:bodyPr>
          <a:lstStyle/>
          <a:p>
            <a:r>
              <a:rPr lang="es-AR" dirty="0"/>
              <a:t>❖ En un trabajo conjunto con la Biblioteca del ISFD y si no la hubiere, con la Biblioteca Popular de la localidad, construir recorridos lectores teniendo en cuenta los niveles para los que se forma. </a:t>
            </a:r>
          </a:p>
        </p:txBody>
      </p:sp>
    </p:spTree>
    <p:extLst>
      <p:ext uri="{BB962C8B-B14F-4D97-AF65-F5344CB8AC3E}">
        <p14:creationId xmlns:p14="http://schemas.microsoft.com/office/powerpoint/2010/main" val="942835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8206" y="1628800"/>
            <a:ext cx="7498080" cy="634082"/>
          </a:xfrm>
        </p:spPr>
        <p:txBody>
          <a:bodyPr>
            <a:normAutofit/>
          </a:bodyPr>
          <a:lstStyle/>
          <a:p>
            <a:pPr>
              <a:lnSpc>
                <a:spcPts val="2000"/>
              </a:lnSpc>
            </a:pPr>
            <a:r>
              <a:rPr lang="es-AR" sz="2200" b="1" dirty="0">
                <a:solidFill>
                  <a:schemeClr val="tx2">
                    <a:lumMod val="75000"/>
                  </a:schemeClr>
                </a:solidFill>
                <a:latin typeface="Aharoni" panose="02010803020104030203" pitchFamily="2" charset="-79"/>
                <a:ea typeface="+mn-ea"/>
                <a:cs typeface="Aharoni" panose="02010803020104030203" pitchFamily="2" charset="-79"/>
              </a:rPr>
              <a:t>Fundamentos y enfoque</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10449547"/>
              </p:ext>
            </p:extLst>
          </p:nvPr>
        </p:nvGraphicFramePr>
        <p:xfrm>
          <a:off x="2141476" y="2275135"/>
          <a:ext cx="6534980" cy="4582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7"/>
          <p:cNvSpPr txBox="1">
            <a:spLocks/>
          </p:cNvSpPr>
          <p:nvPr/>
        </p:nvSpPr>
        <p:spPr>
          <a:xfrm>
            <a:off x="984176" y="336886"/>
            <a:ext cx="8100392" cy="951123"/>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27432">
              <a:spcBef>
                <a:spcPts val="600"/>
              </a:spcBef>
              <a:buClr>
                <a:schemeClr val="accent1"/>
              </a:buClr>
              <a:buSzPct val="80000"/>
            </a:pPr>
            <a:endParaRPr lang="es-AR" sz="2200" b="1" dirty="0">
              <a:solidFill>
                <a:schemeClr val="tx2">
                  <a:shade val="30000"/>
                  <a:satMod val="150000"/>
                </a:schemeClr>
              </a:solidFill>
              <a:effectLst/>
              <a:latin typeface="+mn-lt"/>
              <a:ea typeface="+mn-ea"/>
              <a:cs typeface="+mn-cs"/>
            </a:endParaRPr>
          </a:p>
        </p:txBody>
      </p:sp>
      <p:sp>
        <p:nvSpPr>
          <p:cNvPr id="6" name="Marcador de texto 5"/>
          <p:cNvSpPr txBox="1">
            <a:spLocks/>
          </p:cNvSpPr>
          <p:nvPr/>
        </p:nvSpPr>
        <p:spPr>
          <a:xfrm>
            <a:off x="1018037" y="424041"/>
            <a:ext cx="7658419" cy="883616"/>
          </a:xfrm>
          <a:prstGeom prst="rect">
            <a:avLst/>
          </a:prstGeom>
        </p:spPr>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r>
              <a:rPr lang="es-AR" sz="2200" b="1" dirty="0" smtClean="0">
                <a:solidFill>
                  <a:srgbClr val="C00000"/>
                </a:solidFill>
                <a:latin typeface="Aharoni" panose="02010803020104030203" pitchFamily="2" charset="-79"/>
                <a:cs typeface="Aharoni" panose="02010803020104030203" pitchFamily="2" charset="-79"/>
              </a:rPr>
              <a:t>Eje de trabajo: I- La inmersión en la práctica y la preparación para enseñar</a:t>
            </a:r>
            <a:endParaRPr lang="es-AR" sz="2200" dirty="0" smtClean="0">
              <a:solidFill>
                <a:srgbClr val="C00000"/>
              </a:solidFill>
              <a:latin typeface="Aharoni" panose="02010803020104030203" pitchFamily="2" charset="-79"/>
              <a:cs typeface="Aharoni" panose="02010803020104030203" pitchFamily="2" charset="-79"/>
            </a:endParaRPr>
          </a:p>
          <a:p>
            <a:pPr lvl="8"/>
            <a:endParaRPr lang="es-AR" dirty="0"/>
          </a:p>
        </p:txBody>
      </p:sp>
    </p:spTree>
    <p:extLst>
      <p:ext uri="{BB962C8B-B14F-4D97-AF65-F5344CB8AC3E}">
        <p14:creationId xmlns:p14="http://schemas.microsoft.com/office/powerpoint/2010/main" val="310643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ción de imagen 4"/>
          <p:cNvSpPr>
            <a:spLocks noGrp="1"/>
          </p:cNvSpPr>
          <p:nvPr>
            <p:ph type="pic" idx="1"/>
          </p:nvPr>
        </p:nvSpPr>
        <p:spPr/>
      </p:sp>
      <p:sp>
        <p:nvSpPr>
          <p:cNvPr id="6" name="Marcador de texto 5"/>
          <p:cNvSpPr>
            <a:spLocks noGrp="1"/>
          </p:cNvSpPr>
          <p:nvPr>
            <p:ph type="body" sz="half" idx="2"/>
          </p:nvPr>
        </p:nvSpPr>
        <p:spPr>
          <a:xfrm>
            <a:off x="838200" y="1205881"/>
            <a:ext cx="4419600" cy="3388774"/>
          </a:xfr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just">
              <a:lnSpc>
                <a:spcPct val="100000"/>
              </a:lnSpc>
              <a:spcBef>
                <a:spcPts val="700"/>
              </a:spcBef>
            </a:pPr>
            <a:r>
              <a:rPr lang="es-AR" sz="2200" b="1" dirty="0">
                <a:solidFill>
                  <a:schemeClr val="tx1"/>
                </a:solidFill>
              </a:rPr>
              <a:t>Las acciones </a:t>
            </a:r>
            <a:r>
              <a:rPr lang="es-AR" sz="2200" dirty="0">
                <a:solidFill>
                  <a:schemeClr val="tx1"/>
                </a:solidFill>
              </a:rPr>
              <a:t>propuestas se orientan a fortalecer el trabajo conjunto y articulado entre cátedras y campos de la formación docente teniendo a la práctica como centro de la formación.</a:t>
            </a:r>
          </a:p>
          <a:p>
            <a:pPr algn="just"/>
            <a:endParaRPr lang="es-AR" sz="2000" dirty="0">
              <a:solidFill>
                <a:schemeClr val="tx1"/>
              </a:solidFill>
            </a:endParaRPr>
          </a:p>
        </p:txBody>
      </p:sp>
      <p:sp>
        <p:nvSpPr>
          <p:cNvPr id="2" name="Rectángulo redondeado 1"/>
          <p:cNvSpPr/>
          <p:nvPr/>
        </p:nvSpPr>
        <p:spPr>
          <a:xfrm>
            <a:off x="251520" y="65645"/>
            <a:ext cx="7200800" cy="699059"/>
          </a:xfrm>
          <a:prstGeom prst="roundRect">
            <a:avLst/>
          </a:prstGeo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2000" b="1" dirty="0" smtClean="0">
                <a:solidFill>
                  <a:srgbClr val="C00000"/>
                </a:solidFill>
                <a:latin typeface="Century Gothic" panose="020B0502020202020204" pitchFamily="34" charset="0"/>
              </a:rPr>
              <a:t>1- A- Fortalecimiento de los tres campos de formación</a:t>
            </a:r>
            <a:endParaRPr lang="es-AR" sz="2000"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2710464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808950"/>
            <a:ext cx="9144000" cy="1143000"/>
          </a:xfrm>
        </p:spPr>
        <p:txBody>
          <a:bodyPr>
            <a:normAutofit fontScale="90000"/>
          </a:bodyPr>
          <a:lstStyle/>
          <a:p>
            <a:pPr algn="l"/>
            <a:r>
              <a:rPr lang="es-AR" sz="2200" dirty="0" smtClean="0"/>
              <a:t/>
            </a:r>
            <a:br>
              <a:rPr lang="es-AR" sz="2200" dirty="0" smtClean="0"/>
            </a:br>
            <a:r>
              <a:rPr lang="es-AR" sz="2200" dirty="0" smtClean="0"/>
              <a:t/>
            </a:r>
            <a:br>
              <a:rPr lang="es-AR" sz="2200" dirty="0" smtClean="0"/>
            </a:br>
            <a:r>
              <a:rPr lang="es-AR" sz="2200" dirty="0" smtClean="0"/>
              <a:t/>
            </a:r>
            <a:br>
              <a:rPr lang="es-AR" sz="2200" dirty="0" smtClean="0"/>
            </a:br>
            <a:r>
              <a:rPr lang="es-AR" sz="2200" dirty="0" smtClean="0"/>
              <a:t/>
            </a:r>
            <a:br>
              <a:rPr lang="es-AR" sz="2200" dirty="0" smtClean="0"/>
            </a:br>
            <a:r>
              <a:rPr lang="es-AR" sz="2200" dirty="0"/>
              <a:t/>
            </a:r>
            <a:br>
              <a:rPr lang="es-AR" sz="2200" dirty="0"/>
            </a:br>
            <a:r>
              <a:rPr lang="es-AR" sz="2200" dirty="0" smtClean="0"/>
              <a:t/>
            </a:r>
            <a:br>
              <a:rPr lang="es-AR" sz="2200" dirty="0" smtClean="0"/>
            </a:br>
            <a:r>
              <a:rPr lang="es-AR" sz="2400" dirty="0">
                <a:solidFill>
                  <a:schemeClr val="tx2">
                    <a:lumMod val="75000"/>
                  </a:schemeClr>
                </a:solidFill>
                <a:latin typeface="Aharoni" panose="02010803020104030203" pitchFamily="2" charset="-79"/>
                <a:ea typeface="+mn-ea"/>
                <a:cs typeface="Aharoni" panose="02010803020104030203" pitchFamily="2" charset="-79"/>
              </a:rPr>
              <a:t>Líneas de acción y actividades sugeridas</a:t>
            </a:r>
            <a:r>
              <a:rPr lang="es-AR" sz="2400" dirty="0">
                <a:effectLst/>
                <a:latin typeface="Century Gothic" panose="020B0502020202020204" pitchFamily="34" charset="0"/>
              </a:rPr>
              <a:t/>
            </a:r>
            <a:br>
              <a:rPr lang="es-AR" sz="2400" dirty="0">
                <a:effectLst/>
                <a:latin typeface="Century Gothic" panose="020B0502020202020204" pitchFamily="34" charset="0"/>
              </a:rPr>
            </a:br>
            <a:endParaRPr lang="es-AR" sz="2400" dirty="0">
              <a:latin typeface="Century Gothic" panose="020B0502020202020204" pitchFamily="34" charset="0"/>
            </a:endParaRPr>
          </a:p>
        </p:txBody>
      </p:sp>
      <p:sp>
        <p:nvSpPr>
          <p:cNvPr id="5" name="Marcador de texto 4"/>
          <p:cNvSpPr>
            <a:spLocks noGrp="1"/>
          </p:cNvSpPr>
          <p:nvPr>
            <p:ph type="body" idx="1"/>
          </p:nvPr>
        </p:nvSpPr>
        <p:spPr>
          <a:xfrm>
            <a:off x="92100" y="2437408"/>
            <a:ext cx="4300220" cy="101552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118872">
              <a:spcBef>
                <a:spcPts val="700"/>
              </a:spcBef>
            </a:pPr>
            <a:r>
              <a:rPr lang="es-AR" sz="2200" b="1" dirty="0"/>
              <a:t>A- Propuestas de articulación</a:t>
            </a:r>
          </a:p>
        </p:txBody>
      </p:sp>
      <p:sp>
        <p:nvSpPr>
          <p:cNvPr id="7" name="Marcador de texto 6"/>
          <p:cNvSpPr>
            <a:spLocks noGrp="1"/>
          </p:cNvSpPr>
          <p:nvPr>
            <p:ph type="body" sz="half" idx="3"/>
          </p:nvPr>
        </p:nvSpPr>
        <p:spPr>
          <a:xfrm>
            <a:off x="4492772" y="2442604"/>
            <a:ext cx="4401368" cy="91438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marL="118872">
              <a:spcBef>
                <a:spcPts val="700"/>
              </a:spcBef>
            </a:pPr>
            <a:r>
              <a:rPr lang="es-AR" sz="2200" b="1" dirty="0"/>
              <a:t>B- Articulación en las propuestas</a:t>
            </a:r>
          </a:p>
        </p:txBody>
      </p:sp>
      <p:sp>
        <p:nvSpPr>
          <p:cNvPr id="6" name="Marcador de contenido 5"/>
          <p:cNvSpPr>
            <a:spLocks noGrp="1"/>
          </p:cNvSpPr>
          <p:nvPr>
            <p:ph sz="quarter" idx="2"/>
          </p:nvPr>
        </p:nvSpPr>
        <p:spPr>
          <a:xfrm>
            <a:off x="110952" y="3483705"/>
            <a:ext cx="4307016" cy="3110290"/>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pPr marL="118872" indent="0">
              <a:buNone/>
            </a:pPr>
            <a:r>
              <a:rPr lang="es-AR" sz="2200" dirty="0" smtClean="0"/>
              <a:t>Identificar </a:t>
            </a:r>
            <a:r>
              <a:rPr lang="es-AR" sz="2200" dirty="0"/>
              <a:t>y describir las acciones y propuestas de articulación entre campos que, desde el ISFD, se estén desarrollando</a:t>
            </a:r>
            <a:r>
              <a:rPr lang="es-AR" sz="2000" dirty="0"/>
              <a:t>. </a:t>
            </a:r>
          </a:p>
          <a:p>
            <a:endParaRPr lang="es-AR" dirty="0"/>
          </a:p>
        </p:txBody>
      </p:sp>
      <p:sp>
        <p:nvSpPr>
          <p:cNvPr id="8" name="Marcador de contenido 7"/>
          <p:cNvSpPr>
            <a:spLocks noGrp="1"/>
          </p:cNvSpPr>
          <p:nvPr>
            <p:ph sz="quarter" idx="4"/>
          </p:nvPr>
        </p:nvSpPr>
        <p:spPr>
          <a:xfrm>
            <a:off x="4503364" y="3517900"/>
            <a:ext cx="4390776" cy="3076095"/>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pPr marL="118872" indent="0">
              <a:buNone/>
            </a:pPr>
            <a:r>
              <a:rPr lang="es-AR" sz="2200" dirty="0"/>
              <a:t>Analizar y revisar los modos en que se plantea la articulación en las propuestas identificadas y el modo en que la práctica se constituye en el centro de la formación en esas experiencias</a:t>
            </a:r>
            <a:r>
              <a:rPr lang="es-AR" dirty="0"/>
              <a:t>.</a:t>
            </a:r>
          </a:p>
        </p:txBody>
      </p:sp>
      <p:sp>
        <p:nvSpPr>
          <p:cNvPr id="9" name="Marcador de texto 4"/>
          <p:cNvSpPr txBox="1">
            <a:spLocks/>
          </p:cNvSpPr>
          <p:nvPr/>
        </p:nvSpPr>
        <p:spPr>
          <a:xfrm>
            <a:off x="200212" y="216046"/>
            <a:ext cx="8743576" cy="1196730"/>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lnSpcReduction="10000"/>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a:endParaRPr lang="es-AR" sz="1800" b="1" dirty="0" smtClean="0">
              <a:latin typeface="Century Gothic" panose="020B0502020202020204" pitchFamily="34" charset="0"/>
            </a:endParaRPr>
          </a:p>
          <a:p>
            <a:pPr marL="82296"/>
            <a:r>
              <a:rPr lang="es-AR" sz="1800" b="1" dirty="0" smtClean="0">
                <a:latin typeface="Century Gothic" panose="020B0502020202020204" pitchFamily="34" charset="0"/>
              </a:rPr>
              <a:t>1- </a:t>
            </a:r>
            <a:r>
              <a:rPr lang="es-AR" sz="1800" b="1" dirty="0">
                <a:latin typeface="Century Gothic" panose="020B0502020202020204" pitchFamily="34" charset="0"/>
              </a:rPr>
              <a:t>Identificar las acciones que el ISFD está llevando a cabo para promover la articulación y poner en discusión los sentidos acerca de la articulación que subyacen a esas acciones. </a:t>
            </a:r>
          </a:p>
          <a:p>
            <a:endParaRPr lang="es-AR" sz="2000" b="1" dirty="0">
              <a:latin typeface="Century Gothic" panose="020B0502020202020204" pitchFamily="34" charset="0"/>
            </a:endParaRPr>
          </a:p>
        </p:txBody>
      </p:sp>
    </p:spTree>
    <p:extLst>
      <p:ext uri="{BB962C8B-B14F-4D97-AF65-F5344CB8AC3E}">
        <p14:creationId xmlns:p14="http://schemas.microsoft.com/office/powerpoint/2010/main" val="2053790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1196752"/>
            <a:ext cx="9144000" cy="755198"/>
          </a:xfrm>
        </p:spPr>
        <p:txBody>
          <a:bodyPr>
            <a:normAutofit fontScale="90000"/>
          </a:bodyPr>
          <a:lstStyle/>
          <a:p>
            <a:pPr algn="l"/>
            <a:r>
              <a:rPr lang="es-AR" sz="2200" dirty="0" smtClean="0"/>
              <a:t/>
            </a:r>
            <a:br>
              <a:rPr lang="es-AR" sz="2200" dirty="0" smtClean="0"/>
            </a:br>
            <a:r>
              <a:rPr lang="es-AR" sz="2200" dirty="0" smtClean="0"/>
              <a:t>1</a:t>
            </a:r>
            <a:r>
              <a:rPr lang="es-AR" sz="2200" dirty="0"/>
              <a:t>. B. FORTALECIMIENTO DEL CAMPO DE LA PRÁCTICA </a:t>
            </a:r>
            <a:r>
              <a:rPr lang="es-AR" sz="2200" dirty="0" smtClean="0"/>
              <a:t/>
            </a:r>
            <a:br>
              <a:rPr lang="es-AR" sz="2200" dirty="0" smtClean="0"/>
            </a:br>
            <a:r>
              <a:rPr lang="es-AR" sz="2200" dirty="0" smtClean="0"/>
              <a:t/>
            </a:r>
            <a:br>
              <a:rPr lang="es-AR" sz="2200" dirty="0" smtClean="0"/>
            </a:br>
            <a:r>
              <a:rPr lang="es-AR" sz="2400" dirty="0">
                <a:effectLst/>
                <a:latin typeface="Century Gothic" panose="020B0502020202020204" pitchFamily="34" charset="0"/>
              </a:rPr>
              <a:t>Líneas de acción y actividades sugeridas</a:t>
            </a:r>
            <a:br>
              <a:rPr lang="es-AR" sz="2400" dirty="0">
                <a:effectLst/>
                <a:latin typeface="Century Gothic" panose="020B0502020202020204" pitchFamily="34" charset="0"/>
              </a:rPr>
            </a:br>
            <a:r>
              <a:rPr lang="es-AR" sz="2600" dirty="0">
                <a:effectLst/>
              </a:rPr>
              <a:t>Concepciones y dispositivos presentes en el campo de la práctica </a:t>
            </a:r>
            <a:r>
              <a:rPr lang="es-AR" sz="2200" dirty="0"/>
              <a:t/>
            </a:r>
            <a:br>
              <a:rPr lang="es-AR" sz="2200" dirty="0"/>
            </a:br>
            <a:r>
              <a:rPr lang="es-AR" sz="2200" dirty="0"/>
              <a:t/>
            </a:r>
            <a:br>
              <a:rPr lang="es-AR" sz="2200" dirty="0"/>
            </a:br>
            <a:endParaRPr lang="es-AR" sz="2200" dirty="0"/>
          </a:p>
        </p:txBody>
      </p:sp>
      <p:sp>
        <p:nvSpPr>
          <p:cNvPr id="5" name="Marcador de texto 4"/>
          <p:cNvSpPr>
            <a:spLocks noGrp="1"/>
          </p:cNvSpPr>
          <p:nvPr>
            <p:ph type="body" idx="1"/>
          </p:nvPr>
        </p:nvSpPr>
        <p:spPr>
          <a:xfrm>
            <a:off x="117748" y="2420888"/>
            <a:ext cx="4300220" cy="1015528"/>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118872">
              <a:spcBef>
                <a:spcPts val="700"/>
              </a:spcBef>
            </a:pPr>
            <a:r>
              <a:rPr lang="es-AR" sz="2000" b="1" dirty="0"/>
              <a:t>A- Analizar y revisar las concepciones de práctica docente</a:t>
            </a:r>
          </a:p>
        </p:txBody>
      </p:sp>
      <p:sp>
        <p:nvSpPr>
          <p:cNvPr id="7" name="Marcador de texto 6"/>
          <p:cNvSpPr>
            <a:spLocks noGrp="1"/>
          </p:cNvSpPr>
          <p:nvPr>
            <p:ph type="body" sz="half" idx="3"/>
          </p:nvPr>
        </p:nvSpPr>
        <p:spPr>
          <a:xfrm>
            <a:off x="4499992" y="2420888"/>
            <a:ext cx="4390776" cy="110108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s-AR" sz="2200" b="1" dirty="0" smtClean="0"/>
              <a:t>B- </a:t>
            </a:r>
            <a:r>
              <a:rPr lang="es-AR" sz="2000" b="1" dirty="0" smtClean="0"/>
              <a:t>Analizar las estrategias de enseñanza y los dispositivos formativos de prácticas reflexivas</a:t>
            </a:r>
            <a:endParaRPr lang="es-AR" sz="2000" b="1" dirty="0"/>
          </a:p>
        </p:txBody>
      </p:sp>
      <p:sp>
        <p:nvSpPr>
          <p:cNvPr id="6" name="Marcador de contenido 5"/>
          <p:cNvSpPr>
            <a:spLocks noGrp="1"/>
          </p:cNvSpPr>
          <p:nvPr>
            <p:ph sz="quarter" idx="2"/>
          </p:nvPr>
        </p:nvSpPr>
        <p:spPr>
          <a:xfrm>
            <a:off x="110952" y="3483705"/>
            <a:ext cx="4307016" cy="3110290"/>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r>
              <a:rPr lang="es-AR" sz="2200" dirty="0" smtClean="0"/>
              <a:t>Concepciones que </a:t>
            </a:r>
            <a:r>
              <a:rPr lang="es-AR" sz="2200" dirty="0"/>
              <a:t>subyacen a las propuestas pedagógicas de las unidades curriculares del campo de la práctica. </a:t>
            </a:r>
            <a:endParaRPr lang="es-AR" sz="2200" dirty="0" smtClean="0"/>
          </a:p>
          <a:p>
            <a:endParaRPr lang="es-AR" dirty="0"/>
          </a:p>
        </p:txBody>
      </p:sp>
      <p:sp>
        <p:nvSpPr>
          <p:cNvPr id="8" name="Marcador de contenido 7"/>
          <p:cNvSpPr>
            <a:spLocks noGrp="1"/>
          </p:cNvSpPr>
          <p:nvPr>
            <p:ph sz="quarter" idx="4"/>
          </p:nvPr>
        </p:nvSpPr>
        <p:spPr>
          <a:xfrm>
            <a:off x="4503364" y="3517900"/>
            <a:ext cx="4390776" cy="3076095"/>
          </a:xfrm>
          <a:blipFill>
            <a:blip r:embed="rId2"/>
            <a:tile tx="0" ty="0" sx="100000" sy="100000" flip="none" algn="tl"/>
          </a:blipFill>
          <a:effectLst>
            <a:outerShdw blurRad="50800" dist="38100" dir="2700000" algn="tl" rotWithShape="0">
              <a:prstClr val="black">
                <a:alpha val="40000"/>
              </a:prstClr>
            </a:outerShdw>
          </a:effectLst>
        </p:spPr>
        <p:txBody>
          <a:bodyPr>
            <a:normAutofit/>
          </a:bodyPr>
          <a:lstStyle/>
          <a:p>
            <a:r>
              <a:rPr lang="es-AR" sz="2200" dirty="0"/>
              <a:t>de qué manera, se implementan en los espacios curriculares del campo de la práctica como espacios y para la discusión, el análisis y el desarrollo profesional. </a:t>
            </a:r>
          </a:p>
          <a:p>
            <a:endParaRPr lang="es-AR" dirty="0"/>
          </a:p>
          <a:p>
            <a:pPr marL="118872" indent="0">
              <a:buNone/>
            </a:pPr>
            <a:endParaRPr lang="es-AR" dirty="0"/>
          </a:p>
        </p:txBody>
      </p:sp>
      <p:sp>
        <p:nvSpPr>
          <p:cNvPr id="9" name="Marcador de texto 4"/>
          <p:cNvSpPr txBox="1">
            <a:spLocks/>
          </p:cNvSpPr>
          <p:nvPr/>
        </p:nvSpPr>
        <p:spPr>
          <a:xfrm>
            <a:off x="117748" y="210857"/>
            <a:ext cx="7769944" cy="792088"/>
          </a:xfrm>
          <a:prstGeom prst="rect">
            <a:avLst/>
          </a:prstGeom>
          <a:solidFill>
            <a:schemeClr val="bg1"/>
          </a:solidFill>
          <a:ln w="10795">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lvl1pPr marL="64008" indent="0" algn="l" rtl="0" eaLnBrk="1" latinLnBrk="0" hangingPunct="1">
              <a:lnSpc>
                <a:spcPct val="100000"/>
              </a:lnSpc>
              <a:spcBef>
                <a:spcPts val="100"/>
              </a:spcBef>
              <a:buClr>
                <a:schemeClr val="accent1"/>
              </a:buClr>
              <a:buSzPct val="80000"/>
              <a:buFont typeface="Wingdings 2"/>
              <a:buNone/>
              <a:defRPr kumimoji="0" sz="1900" b="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None/>
              <a:defRPr kumimoji="0" sz="2000" b="1"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None/>
              <a:defRPr kumimoji="0" sz="1800" b="1"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None/>
              <a:defRPr kumimoji="0" sz="1600" b="1"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None/>
              <a:defRPr kumimoji="0" sz="1600" b="1"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just" defTabSz="457200">
              <a:lnSpc>
                <a:spcPct val="115000"/>
              </a:lnSpc>
            </a:pPr>
            <a:r>
              <a:rPr lang="es-AR" sz="2000" b="1" dirty="0">
                <a:solidFill>
                  <a:schemeClr val="accent3">
                    <a:lumMod val="75000"/>
                  </a:schemeClr>
                </a:solidFill>
                <a:latin typeface="Century Gothic" panose="020B0502020202020204" pitchFamily="34" charset="0"/>
              </a:rPr>
              <a:t>1.B. Fortalecimiento del campo de la práctica </a:t>
            </a:r>
          </a:p>
        </p:txBody>
      </p:sp>
    </p:spTree>
    <p:extLst>
      <p:ext uri="{BB962C8B-B14F-4D97-AF65-F5344CB8AC3E}">
        <p14:creationId xmlns:p14="http://schemas.microsoft.com/office/powerpoint/2010/main" val="527437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907704" y="2348880"/>
            <a:ext cx="7498080" cy="1143000"/>
          </a:xfrm>
        </p:spPr>
        <p:txBody>
          <a:bodyPr>
            <a:normAutofit fontScale="90000"/>
          </a:bodyPr>
          <a:lstStyle/>
          <a:p>
            <a:r>
              <a:rPr lang="es-AR" sz="2700" b="1" dirty="0"/>
              <a:t>Acciones: </a:t>
            </a:r>
            <a:r>
              <a:rPr lang="es-AR" sz="4400" b="1" dirty="0"/>
              <a:t/>
            </a:r>
            <a:br>
              <a:rPr lang="es-AR" sz="4400" b="1" dirty="0"/>
            </a:br>
            <a:endParaRPr lang="es-AR" dirty="0"/>
          </a:p>
        </p:txBody>
      </p:sp>
      <p:graphicFrame>
        <p:nvGraphicFramePr>
          <p:cNvPr id="6" name="Diagrama 5"/>
          <p:cNvGraphicFramePr/>
          <p:nvPr>
            <p:extLst>
              <p:ext uri="{D42A27DB-BD31-4B8C-83A1-F6EECF244321}">
                <p14:modId xmlns:p14="http://schemas.microsoft.com/office/powerpoint/2010/main" val="611299787"/>
              </p:ext>
            </p:extLst>
          </p:nvPr>
        </p:nvGraphicFramePr>
        <p:xfrm>
          <a:off x="1007096" y="2408226"/>
          <a:ext cx="8152084" cy="4449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arcador de texto 8"/>
          <p:cNvSpPr txBox="1">
            <a:spLocks/>
          </p:cNvSpPr>
          <p:nvPr/>
        </p:nvSpPr>
        <p:spPr>
          <a:xfrm>
            <a:off x="1022276" y="1140520"/>
            <a:ext cx="8136904" cy="936104"/>
          </a:xfrm>
          <a:prstGeom prst="rect">
            <a:avLst/>
          </a:prstGeom>
          <a:solidFill>
            <a:srgbClr val="FF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buNone/>
            </a:pPr>
            <a:r>
              <a:rPr lang="es-AR" sz="2300" dirty="0"/>
              <a:t>Se propone revisar y analizar los contenidos, las estrategias de enseñanza, los dispositivos de formación y los criterios de evaluación que se incluyen en las diferentes unidades curriculares del campo de la práctica. </a:t>
            </a:r>
          </a:p>
          <a:p>
            <a:endParaRPr lang="es-AR" sz="1800" dirty="0">
              <a:latin typeface="Century Gothic" panose="020B0502020202020204" pitchFamily="34" charset="0"/>
            </a:endParaRPr>
          </a:p>
        </p:txBody>
      </p:sp>
      <p:sp>
        <p:nvSpPr>
          <p:cNvPr id="9" name="Rectángulo 8"/>
          <p:cNvSpPr/>
          <p:nvPr/>
        </p:nvSpPr>
        <p:spPr>
          <a:xfrm>
            <a:off x="1022276" y="116632"/>
            <a:ext cx="7776864" cy="1138773"/>
          </a:xfrm>
          <a:prstGeom prst="rect">
            <a:avLst/>
          </a:prstGeom>
        </p:spPr>
        <p:txBody>
          <a:bodyPr wrap="square">
            <a:spAutoFit/>
          </a:bodyPr>
          <a:lstStyle/>
          <a:p>
            <a:r>
              <a:rPr lang="es-AR" sz="24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2. </a:t>
            </a:r>
            <a:r>
              <a:rPr lang="es-AR" sz="22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Articulación entre las unidades curriculares del campo de la práctica. </a:t>
            </a:r>
            <a:br>
              <a:rPr lang="es-AR" sz="22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br>
            <a:endParaRPr lang="es-AR" sz="22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154638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osición de imagen 4"/>
          <p:cNvSpPr>
            <a:spLocks noGrp="1"/>
          </p:cNvSpPr>
          <p:nvPr>
            <p:ph type="pic" idx="1"/>
          </p:nvPr>
        </p:nvSpPr>
        <p:spPr>
          <a:xfrm>
            <a:off x="812676" y="1305839"/>
            <a:ext cx="4419600" cy="3514531"/>
          </a:xfrm>
        </p:spPr>
      </p:sp>
      <p:sp>
        <p:nvSpPr>
          <p:cNvPr id="6" name="Marcador de texto 5"/>
          <p:cNvSpPr>
            <a:spLocks noGrp="1"/>
          </p:cNvSpPr>
          <p:nvPr>
            <p:ph type="body" sz="half" idx="2"/>
          </p:nvPr>
        </p:nvSpPr>
        <p:spPr>
          <a:xfrm>
            <a:off x="626684" y="1115339"/>
            <a:ext cx="4791583" cy="4473901"/>
          </a:xfrm>
          <a:solidFill>
            <a:srgbClr val="FFFFFF"/>
          </a:solidFill>
          <a:ln>
            <a:noFill/>
          </a:ln>
          <a:effectLst>
            <a:glow rad="63500">
              <a:schemeClr val="accent2">
                <a:satMod val="175000"/>
                <a:alpha val="40000"/>
              </a:schemeClr>
            </a:glow>
            <a:outerShdw blurRad="149987" dist="250190" dir="8460000" algn="ctr">
              <a:srgbClr val="000000">
                <a:alpha val="28000"/>
              </a:srgbClr>
            </a:outerShdw>
            <a:reflection blurRad="6350" stA="52000" endA="300" endPos="35000" dir="5400000" sy="-100000" algn="bl" rotWithShape="0"/>
          </a:effectLst>
          <a:scene3d>
            <a:camera prst="orthographicFront">
              <a:rot lat="0" lon="0" rev="0"/>
            </a:camera>
            <a:lightRig rig="contrasting" dir="t">
              <a:rot lat="0" lon="0" rev="1500000"/>
            </a:lightRig>
          </a:scene3d>
          <a:sp3d prstMaterial="metal">
            <a:bevelT w="88900" h="88900"/>
          </a:sp3d>
        </p:spPr>
        <p:txBody>
          <a:bodyPr>
            <a:noAutofit/>
          </a:bodyPr>
          <a:lstStyle/>
          <a:p>
            <a:pPr algn="just">
              <a:lnSpc>
                <a:spcPct val="100000"/>
              </a:lnSpc>
              <a:spcBef>
                <a:spcPts val="700"/>
              </a:spcBef>
            </a:pPr>
            <a:r>
              <a:rPr lang="es-AR" sz="2200" b="1" dirty="0">
                <a:solidFill>
                  <a:schemeClr val="tx1"/>
                </a:solidFill>
              </a:rPr>
              <a:t>Las acciones </a:t>
            </a:r>
            <a:r>
              <a:rPr lang="es-AR" sz="2200" dirty="0">
                <a:solidFill>
                  <a:schemeClr val="tx1"/>
                </a:solidFill>
              </a:rPr>
              <a:t>propuestas tienen como objetivo construir espacios de trabajo colaborativo entre los ISFD y las escuelas asociadas, orientados a la mejora de las prácticas de enseñanza. </a:t>
            </a:r>
          </a:p>
          <a:p>
            <a:pPr algn="just">
              <a:lnSpc>
                <a:spcPct val="100000"/>
              </a:lnSpc>
              <a:spcBef>
                <a:spcPts val="700"/>
              </a:spcBef>
            </a:pPr>
            <a:r>
              <a:rPr lang="es-AR" sz="2200" dirty="0">
                <a:solidFill>
                  <a:schemeClr val="tx1"/>
                </a:solidFill>
              </a:rPr>
              <a:t>Implica un trabajo de intercambio de saberes entre instituciones y de cooperación mutua, a partir de la especificidad que cada una aporta y la generación de vínculos entre instituciones formadoras y escuelas para que ocurra un trabajo formativo </a:t>
            </a:r>
            <a:r>
              <a:rPr lang="es-AR" sz="2200" dirty="0" smtClean="0">
                <a:solidFill>
                  <a:schemeClr val="tx1"/>
                </a:solidFill>
              </a:rPr>
              <a:t>de </a:t>
            </a:r>
            <a:r>
              <a:rPr lang="es-AR" sz="2200" dirty="0">
                <a:solidFill>
                  <a:schemeClr val="tx1"/>
                </a:solidFill>
              </a:rPr>
              <a:t>manera </a:t>
            </a:r>
            <a:r>
              <a:rPr lang="es-AR" sz="2000" dirty="0">
                <a:solidFill>
                  <a:schemeClr val="tx1"/>
                </a:solidFill>
              </a:rPr>
              <a:t>conjunta</a:t>
            </a:r>
          </a:p>
        </p:txBody>
      </p:sp>
      <p:sp>
        <p:nvSpPr>
          <p:cNvPr id="7" name="Rectángulo 6"/>
          <p:cNvSpPr/>
          <p:nvPr/>
        </p:nvSpPr>
        <p:spPr>
          <a:xfrm>
            <a:off x="323528" y="76200"/>
            <a:ext cx="9144000" cy="1200329"/>
          </a:xfrm>
          <a:prstGeom prst="rect">
            <a:avLst/>
          </a:prstGeom>
          <a:effectLst/>
        </p:spPr>
        <p:txBody>
          <a:bodyPr wrap="square">
            <a:spAutoFit/>
          </a:bodyPr>
          <a:lstStyle/>
          <a:p>
            <a:r>
              <a:rPr lang="es-AR" sz="24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3. Fortalecimiento del vínculo entre instituciones </a:t>
            </a:r>
            <a:r>
              <a:rPr lang="es-AR" sz="2400" b="1" dirty="0" smtClean="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formadoras</a:t>
            </a:r>
          </a:p>
          <a:p>
            <a:r>
              <a:rPr lang="es-AR" sz="2400" b="1" dirty="0" smtClean="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 </a:t>
            </a:r>
            <a:r>
              <a:rPr lang="es-AR" sz="24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t>y escuelas asociadas </a:t>
            </a:r>
            <a:br>
              <a:rPr lang="es-AR" sz="24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rPr>
            </a:br>
            <a:endParaRPr lang="es-AR" sz="2400" b="1" dirty="0">
              <a:solidFill>
                <a:schemeClr val="tx2">
                  <a:lumMod val="75000"/>
                </a:schemeClr>
              </a:solidFill>
              <a:effectLst>
                <a:outerShdw blurRad="50000" dist="30000" dir="5400000" algn="tl" rotWithShape="0">
                  <a:srgbClr val="000000">
                    <a:alpha val="30000"/>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899035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2939</TotalTime>
  <Words>3502</Words>
  <Application>Microsoft Office PowerPoint</Application>
  <PresentationFormat>Presentación en pantalla (4:3)</PresentationFormat>
  <Paragraphs>241</Paragraphs>
  <Slides>36</Slides>
  <Notes>5</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36</vt:i4>
      </vt:variant>
    </vt:vector>
  </HeadingPairs>
  <TitlesOfParts>
    <vt:vector size="47" baseType="lpstr">
      <vt:lpstr>Aharoni</vt:lpstr>
      <vt:lpstr>Arial</vt:lpstr>
      <vt:lpstr>Calibri</vt:lpstr>
      <vt:lpstr>Century Gothic</vt:lpstr>
      <vt:lpstr>Cordia New</vt:lpstr>
      <vt:lpstr>Gill Sans MT</vt:lpstr>
      <vt:lpstr>Microsoft Uighur</vt:lpstr>
      <vt:lpstr>Verdana</vt:lpstr>
      <vt:lpstr>Wingdings</vt:lpstr>
      <vt:lpstr>Wingdings 2</vt:lpstr>
      <vt:lpstr>Solsticio</vt:lpstr>
      <vt:lpstr>Presentación de PowerPoint</vt:lpstr>
      <vt:lpstr>Presentación de PowerPoint</vt:lpstr>
      <vt:lpstr>A continuación presentamos los 2 objetivos con sus ejes de trabajos y líneas de acciones sugeridas</vt:lpstr>
      <vt:lpstr>Fundamentos y enfoque</vt:lpstr>
      <vt:lpstr>Presentación de PowerPoint</vt:lpstr>
      <vt:lpstr>      Líneas de acción y actividades sugeridas </vt:lpstr>
      <vt:lpstr> 1. B. FORTALECIMIENTO DEL CAMPO DE LA PRÁCTICA   Líneas de acción y actividades sugeridas Concepciones y dispositivos presentes en el campo de la práctica   </vt:lpstr>
      <vt:lpstr>Acciones:  </vt:lpstr>
      <vt:lpstr>Presentación de PowerPoint</vt:lpstr>
      <vt:lpstr>Acciones:  </vt:lpstr>
      <vt:lpstr>Eje de trabajo II: Enseñar y evaluar en el marco de las capacidades profesionales. </vt:lpstr>
      <vt:lpstr>Presentación de PowerPoint</vt:lpstr>
      <vt:lpstr>Actividades sugeridas </vt:lpstr>
      <vt:lpstr>Presentación de PowerPoint</vt:lpstr>
      <vt:lpstr>Actividades sugeridas:  </vt:lpstr>
      <vt:lpstr>Fundamentos y enfoque  </vt:lpstr>
      <vt:lpstr>Líneas de Acción y actividades sugeridas  </vt:lpstr>
      <vt:lpstr>Presentación de PowerPoint</vt:lpstr>
      <vt:lpstr>Líneas de Acción y actividades sugeridas  </vt:lpstr>
      <vt:lpstr>Presentación de PowerPoint</vt:lpstr>
      <vt:lpstr>Presentación de PowerPoint</vt:lpstr>
      <vt:lpstr>Fundamentos y enfoque</vt:lpstr>
      <vt:lpstr>Presentación de PowerPoint</vt:lpstr>
      <vt:lpstr>Líneas de Acción y actividades sugeridas  </vt:lpstr>
      <vt:lpstr>Fundamentos y enfoques</vt:lpstr>
      <vt:lpstr> </vt:lpstr>
      <vt:lpstr>Líneas de acción y actividades sugeridas</vt:lpstr>
      <vt:lpstr>     Líneas de acción y actividades sugeridas  </vt:lpstr>
      <vt:lpstr>     Líneas de acción y actividades sugeridas  </vt:lpstr>
      <vt:lpstr>4. Implementar talleres de lectura y escritura de experiencias pedagógicas entre las escuelas asociadas y los institutos:</vt:lpstr>
      <vt:lpstr>     Líneas de acción y actividades sugeridas  </vt:lpstr>
      <vt:lpstr>  B- La escritura en la propia práctica (de los estudiantes)  Actividades sugeridas:  </vt:lpstr>
      <vt:lpstr>Fundamentos y enfoque</vt:lpstr>
      <vt:lpstr>Línea de acción y actividades sugeridas  </vt:lpstr>
      <vt:lpstr>Articular con otras instituciones de la comunidad (organismos de cultura, asociaciones civiles, entre otras) posibles acciones conjuntas, con la participación de alumnos y profesores del ISFD.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caja de herramientas</dc:title>
  <dc:creator>brunol</dc:creator>
  <cp:lastModifiedBy>Benjamin BELTRAN</cp:lastModifiedBy>
  <cp:revision>119</cp:revision>
  <dcterms:created xsi:type="dcterms:W3CDTF">2018-06-19T16:09:08Z</dcterms:created>
  <dcterms:modified xsi:type="dcterms:W3CDTF">2018-07-18T23:21:48Z</dcterms:modified>
</cp:coreProperties>
</file>